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84" r:id="rId4"/>
    <p:sldId id="285" r:id="rId5"/>
    <p:sldId id="287" r:id="rId6"/>
    <p:sldId id="286" r:id="rId7"/>
    <p:sldId id="288" r:id="rId8"/>
    <p:sldId id="289" r:id="rId9"/>
    <p:sldId id="291" r:id="rId10"/>
    <p:sldId id="290" r:id="rId11"/>
    <p:sldId id="292" r:id="rId12"/>
    <p:sldId id="293" r:id="rId13"/>
    <p:sldId id="294" r:id="rId14"/>
    <p:sldId id="295" r:id="rId15"/>
    <p:sldId id="259" r:id="rId16"/>
    <p:sldId id="296" r:id="rId17"/>
    <p:sldId id="297" r:id="rId18"/>
    <p:sldId id="298" r:id="rId19"/>
    <p:sldId id="299" r:id="rId20"/>
    <p:sldId id="282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260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1" r:id="rId42"/>
    <p:sldId id="322" r:id="rId43"/>
    <p:sldId id="326" r:id="rId44"/>
    <p:sldId id="323" r:id="rId45"/>
    <p:sldId id="324" r:id="rId46"/>
    <p:sldId id="325" r:id="rId47"/>
    <p:sldId id="265" r:id="rId48"/>
    <p:sldId id="266" r:id="rId49"/>
    <p:sldId id="267" r:id="rId50"/>
    <p:sldId id="268" r:id="rId51"/>
    <p:sldId id="261" r:id="rId52"/>
    <p:sldId id="269" r:id="rId53"/>
    <p:sldId id="270" r:id="rId54"/>
    <p:sldId id="271" r:id="rId55"/>
    <p:sldId id="262" r:id="rId56"/>
    <p:sldId id="272" r:id="rId57"/>
    <p:sldId id="274" r:id="rId58"/>
    <p:sldId id="275" r:id="rId59"/>
    <p:sldId id="263" r:id="rId60"/>
    <p:sldId id="276" r:id="rId61"/>
    <p:sldId id="278" r:id="rId62"/>
    <p:sldId id="279" r:id="rId63"/>
    <p:sldId id="329" r:id="rId64"/>
    <p:sldId id="280" r:id="rId65"/>
    <p:sldId id="327" r:id="rId66"/>
    <p:sldId id="32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D0C7C-8449-4B1C-0768-56C1BD0B0611}" v="1" dt="2024-03-05T07:45:10.343"/>
    <p1510:client id="{2825567A-3600-9126-0519-0C1D57D5CFD5}" v="2768" dt="2024-03-05T05:28:37.632"/>
    <p1510:client id="{45D6A5E3-AE09-BF94-04D8-CEEDF90EBF67}" v="135" dt="2024-03-05T09:03:32.006"/>
    <p1510:client id="{5A87E839-B3F5-4885-2095-D6CEA9ADD000}" v="1033" dt="2024-03-05T07:41:20.607"/>
    <p1510:client id="{60C77B61-882A-6056-D51A-F55E8D17268C}" v="1853" dt="2024-03-05T00:57:44.339"/>
    <p1510:client id="{99537181-D1EF-8252-0AAD-CA1E9F8BB7EA}" v="2" dt="2024-03-05T03:15:42.064"/>
    <p1510:client id="{AC03CA77-9D36-B2AD-438E-AE71E5804830}" v="272" dt="2024-03-05T14:49:49.969"/>
    <p1510:client id="{C2187CE3-0526-3C5D-1719-5C6C7E0F7B87}" v="406" dt="2024-03-04T21:45:34.0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6B922F-9316-49E6-B67C-19F0D5E9E7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D312B0C-F0AF-432B-BAD0-576C1994C2BD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33D91F30-404F-4BE9-AAD5-DD9A3BC7CE40}" type="parTrans" cxnId="{5F4AB9C1-0DC0-420F-A58C-56BD679F9586}">
      <dgm:prSet/>
      <dgm:spPr/>
      <dgm:t>
        <a:bodyPr/>
        <a:lstStyle/>
        <a:p>
          <a:endParaRPr lang="en-US"/>
        </a:p>
      </dgm:t>
    </dgm:pt>
    <dgm:pt modelId="{AE176AD9-1824-4EB7-B88D-82E845DAB3D7}" type="sibTrans" cxnId="{5F4AB9C1-0DC0-420F-A58C-56BD679F9586}">
      <dgm:prSet/>
      <dgm:spPr/>
      <dgm:t>
        <a:bodyPr/>
        <a:lstStyle/>
        <a:p>
          <a:endParaRPr lang="en-US"/>
        </a:p>
      </dgm:t>
    </dgm:pt>
    <dgm:pt modelId="{BFBCC4C4-A207-48C4-9824-2DB8DD99FF31}">
      <dgm:prSet/>
      <dgm:spPr/>
      <dgm:t>
        <a:bodyPr/>
        <a:lstStyle/>
        <a:p>
          <a:r>
            <a:rPr lang="en-US"/>
            <a:t>Linear Discriminant Analysis</a:t>
          </a:r>
        </a:p>
      </dgm:t>
    </dgm:pt>
    <dgm:pt modelId="{E93530C6-FF2B-4DD5-9983-25BAE937E96C}" type="parTrans" cxnId="{ACA3905F-A353-4B1B-BAD7-7EA84BE099CB}">
      <dgm:prSet/>
      <dgm:spPr/>
      <dgm:t>
        <a:bodyPr/>
        <a:lstStyle/>
        <a:p>
          <a:endParaRPr lang="en-US"/>
        </a:p>
      </dgm:t>
    </dgm:pt>
    <dgm:pt modelId="{59BBCA16-4D6E-4C37-B502-8B0A59307545}" type="sibTrans" cxnId="{ACA3905F-A353-4B1B-BAD7-7EA84BE099CB}">
      <dgm:prSet/>
      <dgm:spPr/>
      <dgm:t>
        <a:bodyPr/>
        <a:lstStyle/>
        <a:p>
          <a:endParaRPr lang="en-US"/>
        </a:p>
      </dgm:t>
    </dgm:pt>
    <dgm:pt modelId="{C3D5A245-A500-44D7-ABCE-4D0064DD3133}" type="pres">
      <dgm:prSet presAssocID="{DF6B922F-9316-49E6-B67C-19F0D5E9E75F}" presName="root" presStyleCnt="0">
        <dgm:presLayoutVars>
          <dgm:dir/>
          <dgm:resizeHandles val="exact"/>
        </dgm:presLayoutVars>
      </dgm:prSet>
      <dgm:spPr/>
    </dgm:pt>
    <dgm:pt modelId="{60C463BE-7C92-45E2-828B-8FF564719BBA}" type="pres">
      <dgm:prSet presAssocID="{5D312B0C-F0AF-432B-BAD0-576C1994C2BD}" presName="compNode" presStyleCnt="0"/>
      <dgm:spPr/>
    </dgm:pt>
    <dgm:pt modelId="{6AE02706-CD32-426A-B7A0-83FF86EE9834}" type="pres">
      <dgm:prSet presAssocID="{5D312B0C-F0AF-432B-BAD0-576C1994C2BD}" presName="bgRect" presStyleLbl="bgShp" presStyleIdx="0" presStyleCnt="2"/>
      <dgm:spPr/>
    </dgm:pt>
    <dgm:pt modelId="{03BAFBC6-ED12-4B0B-83B3-01C1FE099345}" type="pres">
      <dgm:prSet presAssocID="{5D312B0C-F0AF-432B-BAD0-576C1994C2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A21370D-F266-4AAD-96FE-B5217B52052E}" type="pres">
      <dgm:prSet presAssocID="{5D312B0C-F0AF-432B-BAD0-576C1994C2BD}" presName="spaceRect" presStyleCnt="0"/>
      <dgm:spPr/>
    </dgm:pt>
    <dgm:pt modelId="{75856DA6-9367-4FB6-8C34-3D1097FB76EE}" type="pres">
      <dgm:prSet presAssocID="{5D312B0C-F0AF-432B-BAD0-576C1994C2BD}" presName="parTx" presStyleLbl="revTx" presStyleIdx="0" presStyleCnt="2">
        <dgm:presLayoutVars>
          <dgm:chMax val="0"/>
          <dgm:chPref val="0"/>
        </dgm:presLayoutVars>
      </dgm:prSet>
      <dgm:spPr/>
    </dgm:pt>
    <dgm:pt modelId="{BDDCB1CE-A620-4D20-9914-900FB12F1A25}" type="pres">
      <dgm:prSet presAssocID="{AE176AD9-1824-4EB7-B88D-82E845DAB3D7}" presName="sibTrans" presStyleCnt="0"/>
      <dgm:spPr/>
    </dgm:pt>
    <dgm:pt modelId="{4D4AE5DB-2FB5-4234-842C-755AB16E074C}" type="pres">
      <dgm:prSet presAssocID="{BFBCC4C4-A207-48C4-9824-2DB8DD99FF31}" presName="compNode" presStyleCnt="0"/>
      <dgm:spPr/>
    </dgm:pt>
    <dgm:pt modelId="{88D43652-D223-4003-936E-E807903C8B2B}" type="pres">
      <dgm:prSet presAssocID="{BFBCC4C4-A207-48C4-9824-2DB8DD99FF31}" presName="bgRect" presStyleLbl="bgShp" presStyleIdx="1" presStyleCnt="2"/>
      <dgm:spPr/>
    </dgm:pt>
    <dgm:pt modelId="{992AD4FE-F081-45BC-B8EB-E7860D1ADAC4}" type="pres">
      <dgm:prSet presAssocID="{BFBCC4C4-A207-48C4-9824-2DB8DD99FF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67D1436-CA6C-461A-A718-88FA28E8425B}" type="pres">
      <dgm:prSet presAssocID="{BFBCC4C4-A207-48C4-9824-2DB8DD99FF31}" presName="spaceRect" presStyleCnt="0"/>
      <dgm:spPr/>
    </dgm:pt>
    <dgm:pt modelId="{6EF1F8B2-7B73-4E3E-B3A1-E672CEC15B78}" type="pres">
      <dgm:prSet presAssocID="{BFBCC4C4-A207-48C4-9824-2DB8DD99FF3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CA3905F-A353-4B1B-BAD7-7EA84BE099CB}" srcId="{DF6B922F-9316-49E6-B67C-19F0D5E9E75F}" destId="{BFBCC4C4-A207-48C4-9824-2DB8DD99FF31}" srcOrd="1" destOrd="0" parTransId="{E93530C6-FF2B-4DD5-9983-25BAE937E96C}" sibTransId="{59BBCA16-4D6E-4C37-B502-8B0A59307545}"/>
    <dgm:cxn modelId="{95FD68A8-4641-4491-BE99-21CFE9B7687C}" type="presOf" srcId="{DF6B922F-9316-49E6-B67C-19F0D5E9E75F}" destId="{C3D5A245-A500-44D7-ABCE-4D0064DD3133}" srcOrd="0" destOrd="0" presId="urn:microsoft.com/office/officeart/2018/2/layout/IconVerticalSolidList"/>
    <dgm:cxn modelId="{5F4AB9C1-0DC0-420F-A58C-56BD679F9586}" srcId="{DF6B922F-9316-49E6-B67C-19F0D5E9E75F}" destId="{5D312B0C-F0AF-432B-BAD0-576C1994C2BD}" srcOrd="0" destOrd="0" parTransId="{33D91F30-404F-4BE9-AAD5-DD9A3BC7CE40}" sibTransId="{AE176AD9-1824-4EB7-B88D-82E845DAB3D7}"/>
    <dgm:cxn modelId="{AE6736CF-5687-4F4A-A3EC-41FDF96AA2F9}" type="presOf" srcId="{BFBCC4C4-A207-48C4-9824-2DB8DD99FF31}" destId="{6EF1F8B2-7B73-4E3E-B3A1-E672CEC15B78}" srcOrd="0" destOrd="0" presId="urn:microsoft.com/office/officeart/2018/2/layout/IconVerticalSolidList"/>
    <dgm:cxn modelId="{95CCD1FB-4766-4E35-847A-DCB0AA2B67ED}" type="presOf" srcId="{5D312B0C-F0AF-432B-BAD0-576C1994C2BD}" destId="{75856DA6-9367-4FB6-8C34-3D1097FB76EE}" srcOrd="0" destOrd="0" presId="urn:microsoft.com/office/officeart/2018/2/layout/IconVerticalSolidList"/>
    <dgm:cxn modelId="{FADC5D5B-59AF-4856-8E57-F98DE02E3E20}" type="presParOf" srcId="{C3D5A245-A500-44D7-ABCE-4D0064DD3133}" destId="{60C463BE-7C92-45E2-828B-8FF564719BBA}" srcOrd="0" destOrd="0" presId="urn:microsoft.com/office/officeart/2018/2/layout/IconVerticalSolidList"/>
    <dgm:cxn modelId="{EC0FA219-A35D-4BF7-ACD8-20B4F2A47FE5}" type="presParOf" srcId="{60C463BE-7C92-45E2-828B-8FF564719BBA}" destId="{6AE02706-CD32-426A-B7A0-83FF86EE9834}" srcOrd="0" destOrd="0" presId="urn:microsoft.com/office/officeart/2018/2/layout/IconVerticalSolidList"/>
    <dgm:cxn modelId="{1825DCCD-9180-4FD2-8610-A1EE9D7C6306}" type="presParOf" srcId="{60C463BE-7C92-45E2-828B-8FF564719BBA}" destId="{03BAFBC6-ED12-4B0B-83B3-01C1FE099345}" srcOrd="1" destOrd="0" presId="urn:microsoft.com/office/officeart/2018/2/layout/IconVerticalSolidList"/>
    <dgm:cxn modelId="{A795C64B-EBFF-4EC0-8D16-2373C7944EC4}" type="presParOf" srcId="{60C463BE-7C92-45E2-828B-8FF564719BBA}" destId="{BA21370D-F266-4AAD-96FE-B5217B52052E}" srcOrd="2" destOrd="0" presId="urn:microsoft.com/office/officeart/2018/2/layout/IconVerticalSolidList"/>
    <dgm:cxn modelId="{0671522F-F919-48A1-A1E8-9F87DB01EA9B}" type="presParOf" srcId="{60C463BE-7C92-45E2-828B-8FF564719BBA}" destId="{75856DA6-9367-4FB6-8C34-3D1097FB76EE}" srcOrd="3" destOrd="0" presId="urn:microsoft.com/office/officeart/2018/2/layout/IconVerticalSolidList"/>
    <dgm:cxn modelId="{F804367A-678A-45AE-AE05-EE91614CA52D}" type="presParOf" srcId="{C3D5A245-A500-44D7-ABCE-4D0064DD3133}" destId="{BDDCB1CE-A620-4D20-9914-900FB12F1A25}" srcOrd="1" destOrd="0" presId="urn:microsoft.com/office/officeart/2018/2/layout/IconVerticalSolidList"/>
    <dgm:cxn modelId="{182DDCB7-FC95-4D43-A858-925D2128EB1D}" type="presParOf" srcId="{C3D5A245-A500-44D7-ABCE-4D0064DD3133}" destId="{4D4AE5DB-2FB5-4234-842C-755AB16E074C}" srcOrd="2" destOrd="0" presId="urn:microsoft.com/office/officeart/2018/2/layout/IconVerticalSolidList"/>
    <dgm:cxn modelId="{8C904FB5-5BA6-4FA6-9438-FE051F47D39D}" type="presParOf" srcId="{4D4AE5DB-2FB5-4234-842C-755AB16E074C}" destId="{88D43652-D223-4003-936E-E807903C8B2B}" srcOrd="0" destOrd="0" presId="urn:microsoft.com/office/officeart/2018/2/layout/IconVerticalSolidList"/>
    <dgm:cxn modelId="{F34276EB-A351-4160-9C68-8E67227DD826}" type="presParOf" srcId="{4D4AE5DB-2FB5-4234-842C-755AB16E074C}" destId="{992AD4FE-F081-45BC-B8EB-E7860D1ADAC4}" srcOrd="1" destOrd="0" presId="urn:microsoft.com/office/officeart/2018/2/layout/IconVerticalSolidList"/>
    <dgm:cxn modelId="{DF2DC351-BFD6-4D3A-AFB6-C773B24E7B41}" type="presParOf" srcId="{4D4AE5DB-2FB5-4234-842C-755AB16E074C}" destId="{767D1436-CA6C-461A-A718-88FA28E8425B}" srcOrd="2" destOrd="0" presId="urn:microsoft.com/office/officeart/2018/2/layout/IconVerticalSolidList"/>
    <dgm:cxn modelId="{3BDC6730-317A-4DFC-93D5-229EFFBEAE47}" type="presParOf" srcId="{4D4AE5DB-2FB5-4234-842C-755AB16E074C}" destId="{6EF1F8B2-7B73-4E3E-B3A1-E672CEC15B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008716-0D49-41D6-A1D3-676B6400135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BF876E4-93C9-47E1-9459-9D8F265E3566}">
      <dgm:prSet/>
      <dgm:spPr/>
      <dgm:t>
        <a:bodyPr/>
        <a:lstStyle/>
        <a:p>
          <a:r>
            <a:rPr lang="en-US"/>
            <a:t>Cross Validation</a:t>
          </a:r>
        </a:p>
      </dgm:t>
    </dgm:pt>
    <dgm:pt modelId="{145C247D-5688-41BE-9B9F-E0F45603A700}" type="parTrans" cxnId="{6D1BC1F0-9D82-465E-850F-2E0183772C31}">
      <dgm:prSet/>
      <dgm:spPr/>
      <dgm:t>
        <a:bodyPr/>
        <a:lstStyle/>
        <a:p>
          <a:endParaRPr lang="en-US"/>
        </a:p>
      </dgm:t>
    </dgm:pt>
    <dgm:pt modelId="{399D5708-9A8E-4E8E-B333-B9FF03B5A04D}" type="sibTrans" cxnId="{6D1BC1F0-9D82-465E-850F-2E0183772C31}">
      <dgm:prSet/>
      <dgm:spPr/>
      <dgm:t>
        <a:bodyPr/>
        <a:lstStyle/>
        <a:p>
          <a:endParaRPr lang="en-US"/>
        </a:p>
      </dgm:t>
    </dgm:pt>
    <dgm:pt modelId="{3334C618-486A-4C51-BC49-249A550BA5F9}">
      <dgm:prSet/>
      <dgm:spPr/>
      <dgm:t>
        <a:bodyPr/>
        <a:lstStyle/>
        <a:p>
          <a:r>
            <a:rPr lang="en-US"/>
            <a:t>Bootstrapping</a:t>
          </a:r>
        </a:p>
      </dgm:t>
    </dgm:pt>
    <dgm:pt modelId="{460957A7-664C-47CD-AE77-27277FD83D08}" type="parTrans" cxnId="{33495723-4E14-4D0F-9C01-FC74E3882F1D}">
      <dgm:prSet/>
      <dgm:spPr/>
      <dgm:t>
        <a:bodyPr/>
        <a:lstStyle/>
        <a:p>
          <a:endParaRPr lang="en-US"/>
        </a:p>
      </dgm:t>
    </dgm:pt>
    <dgm:pt modelId="{03E97DFC-FF48-4680-90D7-367B7D5B2238}" type="sibTrans" cxnId="{33495723-4E14-4D0F-9C01-FC74E3882F1D}">
      <dgm:prSet/>
      <dgm:spPr/>
      <dgm:t>
        <a:bodyPr/>
        <a:lstStyle/>
        <a:p>
          <a:endParaRPr lang="en-US"/>
        </a:p>
      </dgm:t>
    </dgm:pt>
    <dgm:pt modelId="{C1958D9D-7BDF-455F-91B7-051E5F7B6A33}">
      <dgm:prSet/>
      <dgm:spPr/>
      <dgm:t>
        <a:bodyPr/>
        <a:lstStyle/>
        <a:p>
          <a:r>
            <a:rPr lang="en-US"/>
            <a:t>Imbalanced Classification</a:t>
          </a:r>
        </a:p>
      </dgm:t>
    </dgm:pt>
    <dgm:pt modelId="{A9937A4A-9351-4EBD-92F8-069059C508DD}" type="parTrans" cxnId="{CFDF4A5B-A35A-4F92-815A-F5240EB6322C}">
      <dgm:prSet/>
      <dgm:spPr/>
      <dgm:t>
        <a:bodyPr/>
        <a:lstStyle/>
        <a:p>
          <a:endParaRPr lang="en-US"/>
        </a:p>
      </dgm:t>
    </dgm:pt>
    <dgm:pt modelId="{D13A80A4-9BC5-41EB-974D-2F5BB069B82B}" type="sibTrans" cxnId="{CFDF4A5B-A35A-4F92-815A-F5240EB6322C}">
      <dgm:prSet/>
      <dgm:spPr/>
      <dgm:t>
        <a:bodyPr/>
        <a:lstStyle/>
        <a:p>
          <a:endParaRPr lang="en-US"/>
        </a:p>
      </dgm:t>
    </dgm:pt>
    <dgm:pt modelId="{484D7B8E-B652-469D-8B09-FD5B351A5A4F}" type="pres">
      <dgm:prSet presAssocID="{B0008716-0D49-41D6-A1D3-676B64001352}" presName="linear" presStyleCnt="0">
        <dgm:presLayoutVars>
          <dgm:dir/>
          <dgm:animLvl val="lvl"/>
          <dgm:resizeHandles val="exact"/>
        </dgm:presLayoutVars>
      </dgm:prSet>
      <dgm:spPr/>
    </dgm:pt>
    <dgm:pt modelId="{AC2F9D13-DC4E-4EC1-90BB-B0E4A622E9F6}" type="pres">
      <dgm:prSet presAssocID="{5BF876E4-93C9-47E1-9459-9D8F265E3566}" presName="parentLin" presStyleCnt="0"/>
      <dgm:spPr/>
    </dgm:pt>
    <dgm:pt modelId="{218DD17C-E9DB-45C5-842D-B07D7DFDE958}" type="pres">
      <dgm:prSet presAssocID="{5BF876E4-93C9-47E1-9459-9D8F265E3566}" presName="parentLeftMargin" presStyleLbl="node1" presStyleIdx="0" presStyleCnt="3"/>
      <dgm:spPr/>
    </dgm:pt>
    <dgm:pt modelId="{1A17AD86-C632-4751-9FF0-1B7500C56EB3}" type="pres">
      <dgm:prSet presAssocID="{5BF876E4-93C9-47E1-9459-9D8F265E356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3CA244-43B8-4631-8E70-11697613F52C}" type="pres">
      <dgm:prSet presAssocID="{5BF876E4-93C9-47E1-9459-9D8F265E3566}" presName="negativeSpace" presStyleCnt="0"/>
      <dgm:spPr/>
    </dgm:pt>
    <dgm:pt modelId="{C403CB91-672A-4E89-9C1E-F54DBDCEBC77}" type="pres">
      <dgm:prSet presAssocID="{5BF876E4-93C9-47E1-9459-9D8F265E3566}" presName="childText" presStyleLbl="conFgAcc1" presStyleIdx="0" presStyleCnt="3">
        <dgm:presLayoutVars>
          <dgm:bulletEnabled val="1"/>
        </dgm:presLayoutVars>
      </dgm:prSet>
      <dgm:spPr/>
    </dgm:pt>
    <dgm:pt modelId="{371D9C2E-676B-45AB-98C4-3707C1F5F622}" type="pres">
      <dgm:prSet presAssocID="{399D5708-9A8E-4E8E-B333-B9FF03B5A04D}" presName="spaceBetweenRectangles" presStyleCnt="0"/>
      <dgm:spPr/>
    </dgm:pt>
    <dgm:pt modelId="{48CC0748-0EB7-4923-A7E2-636E71A02A7D}" type="pres">
      <dgm:prSet presAssocID="{3334C618-486A-4C51-BC49-249A550BA5F9}" presName="parentLin" presStyleCnt="0"/>
      <dgm:spPr/>
    </dgm:pt>
    <dgm:pt modelId="{F3B0C3AC-9C10-46AA-8D65-E6D2BB233EEE}" type="pres">
      <dgm:prSet presAssocID="{3334C618-486A-4C51-BC49-249A550BA5F9}" presName="parentLeftMargin" presStyleLbl="node1" presStyleIdx="0" presStyleCnt="3"/>
      <dgm:spPr/>
    </dgm:pt>
    <dgm:pt modelId="{8FE7CC95-C619-445D-A0A7-24729C343BF0}" type="pres">
      <dgm:prSet presAssocID="{3334C618-486A-4C51-BC49-249A550BA5F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A20DA84-740E-4D40-977D-828CD3664066}" type="pres">
      <dgm:prSet presAssocID="{3334C618-486A-4C51-BC49-249A550BA5F9}" presName="negativeSpace" presStyleCnt="0"/>
      <dgm:spPr/>
    </dgm:pt>
    <dgm:pt modelId="{EA7DE01B-C877-44A4-97EB-8D622F3E59CF}" type="pres">
      <dgm:prSet presAssocID="{3334C618-486A-4C51-BC49-249A550BA5F9}" presName="childText" presStyleLbl="conFgAcc1" presStyleIdx="1" presStyleCnt="3">
        <dgm:presLayoutVars>
          <dgm:bulletEnabled val="1"/>
        </dgm:presLayoutVars>
      </dgm:prSet>
      <dgm:spPr/>
    </dgm:pt>
    <dgm:pt modelId="{73B39529-1D20-49D4-B016-CD716DDE705E}" type="pres">
      <dgm:prSet presAssocID="{03E97DFC-FF48-4680-90D7-367B7D5B2238}" presName="spaceBetweenRectangles" presStyleCnt="0"/>
      <dgm:spPr/>
    </dgm:pt>
    <dgm:pt modelId="{18D35BD5-62F7-450F-9D7D-0536EE9879B1}" type="pres">
      <dgm:prSet presAssocID="{C1958D9D-7BDF-455F-91B7-051E5F7B6A33}" presName="parentLin" presStyleCnt="0"/>
      <dgm:spPr/>
    </dgm:pt>
    <dgm:pt modelId="{D8ACA18B-A3DB-4AA9-84AE-F05A319041C4}" type="pres">
      <dgm:prSet presAssocID="{C1958D9D-7BDF-455F-91B7-051E5F7B6A33}" presName="parentLeftMargin" presStyleLbl="node1" presStyleIdx="1" presStyleCnt="3"/>
      <dgm:spPr/>
    </dgm:pt>
    <dgm:pt modelId="{9CF436FC-558C-427A-B799-5A7AAA38AB33}" type="pres">
      <dgm:prSet presAssocID="{C1958D9D-7BDF-455F-91B7-051E5F7B6A3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E3469B9-868D-47B4-90A5-1DDDAC09FC1A}" type="pres">
      <dgm:prSet presAssocID="{C1958D9D-7BDF-455F-91B7-051E5F7B6A33}" presName="negativeSpace" presStyleCnt="0"/>
      <dgm:spPr/>
    </dgm:pt>
    <dgm:pt modelId="{66FE0F9D-5813-4B4E-99C3-51D47A522FD9}" type="pres">
      <dgm:prSet presAssocID="{C1958D9D-7BDF-455F-91B7-051E5F7B6A3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1484A09-BD6A-4FD4-87DE-B23B5ED59A5B}" type="presOf" srcId="{C1958D9D-7BDF-455F-91B7-051E5F7B6A33}" destId="{9CF436FC-558C-427A-B799-5A7AAA38AB33}" srcOrd="1" destOrd="0" presId="urn:microsoft.com/office/officeart/2005/8/layout/list1"/>
    <dgm:cxn modelId="{1C21AF10-38F4-40E4-A931-83CDF45D366A}" type="presOf" srcId="{5BF876E4-93C9-47E1-9459-9D8F265E3566}" destId="{1A17AD86-C632-4751-9FF0-1B7500C56EB3}" srcOrd="1" destOrd="0" presId="urn:microsoft.com/office/officeart/2005/8/layout/list1"/>
    <dgm:cxn modelId="{33495723-4E14-4D0F-9C01-FC74E3882F1D}" srcId="{B0008716-0D49-41D6-A1D3-676B64001352}" destId="{3334C618-486A-4C51-BC49-249A550BA5F9}" srcOrd="1" destOrd="0" parTransId="{460957A7-664C-47CD-AE77-27277FD83D08}" sibTransId="{03E97DFC-FF48-4680-90D7-367B7D5B2238}"/>
    <dgm:cxn modelId="{53DB2F24-A413-4336-B589-E7A696EAFA25}" type="presOf" srcId="{C1958D9D-7BDF-455F-91B7-051E5F7B6A33}" destId="{D8ACA18B-A3DB-4AA9-84AE-F05A319041C4}" srcOrd="0" destOrd="0" presId="urn:microsoft.com/office/officeart/2005/8/layout/list1"/>
    <dgm:cxn modelId="{CFDF4A5B-A35A-4F92-815A-F5240EB6322C}" srcId="{B0008716-0D49-41D6-A1D3-676B64001352}" destId="{C1958D9D-7BDF-455F-91B7-051E5F7B6A33}" srcOrd="2" destOrd="0" parTransId="{A9937A4A-9351-4EBD-92F8-069059C508DD}" sibTransId="{D13A80A4-9BC5-41EB-974D-2F5BB069B82B}"/>
    <dgm:cxn modelId="{F5165B4A-D3FD-4024-A72F-8B15F9882E67}" type="presOf" srcId="{3334C618-486A-4C51-BC49-249A550BA5F9}" destId="{8FE7CC95-C619-445D-A0A7-24729C343BF0}" srcOrd="1" destOrd="0" presId="urn:microsoft.com/office/officeart/2005/8/layout/list1"/>
    <dgm:cxn modelId="{3E988180-DFCC-4206-9674-59611ED1EC2C}" type="presOf" srcId="{3334C618-486A-4C51-BC49-249A550BA5F9}" destId="{F3B0C3AC-9C10-46AA-8D65-E6D2BB233EEE}" srcOrd="0" destOrd="0" presId="urn:microsoft.com/office/officeart/2005/8/layout/list1"/>
    <dgm:cxn modelId="{2CF1C7A7-941A-4083-8F88-6BEE3CFEEC73}" type="presOf" srcId="{5BF876E4-93C9-47E1-9459-9D8F265E3566}" destId="{218DD17C-E9DB-45C5-842D-B07D7DFDE958}" srcOrd="0" destOrd="0" presId="urn:microsoft.com/office/officeart/2005/8/layout/list1"/>
    <dgm:cxn modelId="{35EF85A8-86D8-4D2A-827C-1E8B28273DEC}" type="presOf" srcId="{B0008716-0D49-41D6-A1D3-676B64001352}" destId="{484D7B8E-B652-469D-8B09-FD5B351A5A4F}" srcOrd="0" destOrd="0" presId="urn:microsoft.com/office/officeart/2005/8/layout/list1"/>
    <dgm:cxn modelId="{6D1BC1F0-9D82-465E-850F-2E0183772C31}" srcId="{B0008716-0D49-41D6-A1D3-676B64001352}" destId="{5BF876E4-93C9-47E1-9459-9D8F265E3566}" srcOrd="0" destOrd="0" parTransId="{145C247D-5688-41BE-9B9F-E0F45603A700}" sibTransId="{399D5708-9A8E-4E8E-B333-B9FF03B5A04D}"/>
    <dgm:cxn modelId="{D588B384-6842-405C-87DE-1A1AE929A248}" type="presParOf" srcId="{484D7B8E-B652-469D-8B09-FD5B351A5A4F}" destId="{AC2F9D13-DC4E-4EC1-90BB-B0E4A622E9F6}" srcOrd="0" destOrd="0" presId="urn:microsoft.com/office/officeart/2005/8/layout/list1"/>
    <dgm:cxn modelId="{87658960-55EA-4326-8EB9-93F4060D4DCB}" type="presParOf" srcId="{AC2F9D13-DC4E-4EC1-90BB-B0E4A622E9F6}" destId="{218DD17C-E9DB-45C5-842D-B07D7DFDE958}" srcOrd="0" destOrd="0" presId="urn:microsoft.com/office/officeart/2005/8/layout/list1"/>
    <dgm:cxn modelId="{42DD25D4-AF66-4E80-8D31-16F41B817101}" type="presParOf" srcId="{AC2F9D13-DC4E-4EC1-90BB-B0E4A622E9F6}" destId="{1A17AD86-C632-4751-9FF0-1B7500C56EB3}" srcOrd="1" destOrd="0" presId="urn:microsoft.com/office/officeart/2005/8/layout/list1"/>
    <dgm:cxn modelId="{C56B40B6-A124-497D-AB6C-86938A0D935F}" type="presParOf" srcId="{484D7B8E-B652-469D-8B09-FD5B351A5A4F}" destId="{B63CA244-43B8-4631-8E70-11697613F52C}" srcOrd="1" destOrd="0" presId="urn:microsoft.com/office/officeart/2005/8/layout/list1"/>
    <dgm:cxn modelId="{DD204612-709E-408F-9B1A-C1B682AE8D06}" type="presParOf" srcId="{484D7B8E-B652-469D-8B09-FD5B351A5A4F}" destId="{C403CB91-672A-4E89-9C1E-F54DBDCEBC77}" srcOrd="2" destOrd="0" presId="urn:microsoft.com/office/officeart/2005/8/layout/list1"/>
    <dgm:cxn modelId="{6B42FC2D-DC53-4202-908D-BCF243DCF4C9}" type="presParOf" srcId="{484D7B8E-B652-469D-8B09-FD5B351A5A4F}" destId="{371D9C2E-676B-45AB-98C4-3707C1F5F622}" srcOrd="3" destOrd="0" presId="urn:microsoft.com/office/officeart/2005/8/layout/list1"/>
    <dgm:cxn modelId="{4C2D27C3-A5C9-44C2-9AE3-EFC00EC73FEA}" type="presParOf" srcId="{484D7B8E-B652-469D-8B09-FD5B351A5A4F}" destId="{48CC0748-0EB7-4923-A7E2-636E71A02A7D}" srcOrd="4" destOrd="0" presId="urn:microsoft.com/office/officeart/2005/8/layout/list1"/>
    <dgm:cxn modelId="{825CDE18-63BD-44A4-9435-97E3441861F2}" type="presParOf" srcId="{48CC0748-0EB7-4923-A7E2-636E71A02A7D}" destId="{F3B0C3AC-9C10-46AA-8D65-E6D2BB233EEE}" srcOrd="0" destOrd="0" presId="urn:microsoft.com/office/officeart/2005/8/layout/list1"/>
    <dgm:cxn modelId="{C970CC9A-1984-4279-8805-8A77E7A27D87}" type="presParOf" srcId="{48CC0748-0EB7-4923-A7E2-636E71A02A7D}" destId="{8FE7CC95-C619-445D-A0A7-24729C343BF0}" srcOrd="1" destOrd="0" presId="urn:microsoft.com/office/officeart/2005/8/layout/list1"/>
    <dgm:cxn modelId="{D1554991-28EE-42AF-829A-60B262341B3D}" type="presParOf" srcId="{484D7B8E-B652-469D-8B09-FD5B351A5A4F}" destId="{CA20DA84-740E-4D40-977D-828CD3664066}" srcOrd="5" destOrd="0" presId="urn:microsoft.com/office/officeart/2005/8/layout/list1"/>
    <dgm:cxn modelId="{707E4F02-6E80-4872-83A0-B496B60D8BA9}" type="presParOf" srcId="{484D7B8E-B652-469D-8B09-FD5B351A5A4F}" destId="{EA7DE01B-C877-44A4-97EB-8D622F3E59CF}" srcOrd="6" destOrd="0" presId="urn:microsoft.com/office/officeart/2005/8/layout/list1"/>
    <dgm:cxn modelId="{7494E827-F945-4DBE-8E53-6C5069F5A89B}" type="presParOf" srcId="{484D7B8E-B652-469D-8B09-FD5B351A5A4F}" destId="{73B39529-1D20-49D4-B016-CD716DDE705E}" srcOrd="7" destOrd="0" presId="urn:microsoft.com/office/officeart/2005/8/layout/list1"/>
    <dgm:cxn modelId="{26FA271A-3917-4059-8EF2-915A20A3AADA}" type="presParOf" srcId="{484D7B8E-B652-469D-8B09-FD5B351A5A4F}" destId="{18D35BD5-62F7-450F-9D7D-0536EE9879B1}" srcOrd="8" destOrd="0" presId="urn:microsoft.com/office/officeart/2005/8/layout/list1"/>
    <dgm:cxn modelId="{87270AEF-DD32-4238-AD46-ED00CDEE95D7}" type="presParOf" srcId="{18D35BD5-62F7-450F-9D7D-0536EE9879B1}" destId="{D8ACA18B-A3DB-4AA9-84AE-F05A319041C4}" srcOrd="0" destOrd="0" presId="urn:microsoft.com/office/officeart/2005/8/layout/list1"/>
    <dgm:cxn modelId="{6BE46C8B-47F3-47CB-A1ED-B8FC6B5D48AA}" type="presParOf" srcId="{18D35BD5-62F7-450F-9D7D-0536EE9879B1}" destId="{9CF436FC-558C-427A-B799-5A7AAA38AB33}" srcOrd="1" destOrd="0" presId="urn:microsoft.com/office/officeart/2005/8/layout/list1"/>
    <dgm:cxn modelId="{B3CD9FA4-9811-4901-B962-F605E87C546B}" type="presParOf" srcId="{484D7B8E-B652-469D-8B09-FD5B351A5A4F}" destId="{6E3469B9-868D-47B4-90A5-1DDDAC09FC1A}" srcOrd="9" destOrd="0" presId="urn:microsoft.com/office/officeart/2005/8/layout/list1"/>
    <dgm:cxn modelId="{0D48A07F-8C7D-4A49-9682-6E0BBC61221F}" type="presParOf" srcId="{484D7B8E-B652-469D-8B09-FD5B351A5A4F}" destId="{66FE0F9D-5813-4B4E-99C3-51D47A522FD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12B93D-E5B5-4E36-A21C-5A208DB96FAE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CF307C0-D3C6-4597-86E4-370C48CA99F4}">
      <dgm:prSet/>
      <dgm:spPr/>
      <dgm:t>
        <a:bodyPr/>
        <a:lstStyle/>
        <a:p>
          <a:r>
            <a:rPr lang="en-US"/>
            <a:t>The Bootstrapping method refers to the procedure of repeatedly sampling (with replacement) from the dataset. </a:t>
          </a:r>
        </a:p>
      </dgm:t>
    </dgm:pt>
    <dgm:pt modelId="{978467A0-0264-43E5-9419-52B60B4B9BEF}" type="parTrans" cxnId="{95AAE53D-0061-43D4-8EC5-F761492A956A}">
      <dgm:prSet/>
      <dgm:spPr/>
      <dgm:t>
        <a:bodyPr/>
        <a:lstStyle/>
        <a:p>
          <a:endParaRPr lang="en-US"/>
        </a:p>
      </dgm:t>
    </dgm:pt>
    <dgm:pt modelId="{02092E72-7D77-4B19-82A4-3D9F224A4E93}" type="sibTrans" cxnId="{95AAE53D-0061-43D4-8EC5-F761492A956A}">
      <dgm:prSet/>
      <dgm:spPr/>
      <dgm:t>
        <a:bodyPr/>
        <a:lstStyle/>
        <a:p>
          <a:endParaRPr lang="en-US"/>
        </a:p>
      </dgm:t>
    </dgm:pt>
    <dgm:pt modelId="{05054C71-FB11-4F10-BEB8-35A9B324BFA4}">
      <dgm:prSet/>
      <dgm:spPr/>
      <dgm:t>
        <a:bodyPr/>
        <a:lstStyle/>
        <a:p>
          <a:r>
            <a:rPr lang="en-US"/>
            <a:t>As a result, we could obtain multiple datasets from the initial dataset, and would be able to measure variation among datasets. </a:t>
          </a:r>
        </a:p>
      </dgm:t>
    </dgm:pt>
    <dgm:pt modelId="{1572750A-1C06-4E57-8EDD-259EA1678A33}" type="parTrans" cxnId="{75CDC5FA-B77E-4968-A04C-05CE66DDBDC4}">
      <dgm:prSet/>
      <dgm:spPr/>
      <dgm:t>
        <a:bodyPr/>
        <a:lstStyle/>
        <a:p>
          <a:endParaRPr lang="en-US"/>
        </a:p>
      </dgm:t>
    </dgm:pt>
    <dgm:pt modelId="{86FE450D-F406-4998-8E85-B1F1EE99748E}" type="sibTrans" cxnId="{75CDC5FA-B77E-4968-A04C-05CE66DDBDC4}">
      <dgm:prSet/>
      <dgm:spPr/>
      <dgm:t>
        <a:bodyPr/>
        <a:lstStyle/>
        <a:p>
          <a:endParaRPr lang="en-US"/>
        </a:p>
      </dgm:t>
    </dgm:pt>
    <dgm:pt modelId="{1E036928-DEF1-4927-9847-286858AC8247}" type="pres">
      <dgm:prSet presAssocID="{8C12B93D-E5B5-4E36-A21C-5A208DB96FAE}" presName="compositeShape" presStyleCnt="0">
        <dgm:presLayoutVars>
          <dgm:chMax val="7"/>
          <dgm:dir/>
          <dgm:resizeHandles val="exact"/>
        </dgm:presLayoutVars>
      </dgm:prSet>
      <dgm:spPr/>
    </dgm:pt>
    <dgm:pt modelId="{0581286D-A56C-4B60-8A2F-0A27AC956E2E}" type="pres">
      <dgm:prSet presAssocID="{8C12B93D-E5B5-4E36-A21C-5A208DB96FAE}" presName="wedge1" presStyleLbl="node1" presStyleIdx="0" presStyleCnt="2"/>
      <dgm:spPr/>
    </dgm:pt>
    <dgm:pt modelId="{54C379B9-5D41-40E6-AC40-D982440C109F}" type="pres">
      <dgm:prSet presAssocID="{8C12B93D-E5B5-4E36-A21C-5A208DB96FAE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E072F0B0-75B5-4BB2-8918-9E38399107E4}" type="pres">
      <dgm:prSet presAssocID="{8C12B93D-E5B5-4E36-A21C-5A208DB96FAE}" presName="wedge2" presStyleLbl="node1" presStyleIdx="1" presStyleCnt="2"/>
      <dgm:spPr/>
    </dgm:pt>
    <dgm:pt modelId="{9A87F208-4F99-462A-A118-606AEAF11FD0}" type="pres">
      <dgm:prSet presAssocID="{8C12B93D-E5B5-4E36-A21C-5A208DB96FAE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FC9E1B20-B9A7-4851-B9CA-4E5A610A38BA}" type="presOf" srcId="{1CF307C0-D3C6-4597-86E4-370C48CA99F4}" destId="{0581286D-A56C-4B60-8A2F-0A27AC956E2E}" srcOrd="0" destOrd="0" presId="urn:microsoft.com/office/officeart/2005/8/layout/chart3"/>
    <dgm:cxn modelId="{95AAE53D-0061-43D4-8EC5-F761492A956A}" srcId="{8C12B93D-E5B5-4E36-A21C-5A208DB96FAE}" destId="{1CF307C0-D3C6-4597-86E4-370C48CA99F4}" srcOrd="0" destOrd="0" parTransId="{978467A0-0264-43E5-9419-52B60B4B9BEF}" sibTransId="{02092E72-7D77-4B19-82A4-3D9F224A4E93}"/>
    <dgm:cxn modelId="{AA284A42-12E0-4B30-8779-434A69AC61EC}" type="presOf" srcId="{1CF307C0-D3C6-4597-86E4-370C48CA99F4}" destId="{54C379B9-5D41-40E6-AC40-D982440C109F}" srcOrd="1" destOrd="0" presId="urn:microsoft.com/office/officeart/2005/8/layout/chart3"/>
    <dgm:cxn modelId="{2A0D7363-6DEC-4404-9E22-76227068A8A9}" type="presOf" srcId="{05054C71-FB11-4F10-BEB8-35A9B324BFA4}" destId="{9A87F208-4F99-462A-A118-606AEAF11FD0}" srcOrd="1" destOrd="0" presId="urn:microsoft.com/office/officeart/2005/8/layout/chart3"/>
    <dgm:cxn modelId="{8642596F-792F-4E78-BC53-8EF4C11719C4}" type="presOf" srcId="{8C12B93D-E5B5-4E36-A21C-5A208DB96FAE}" destId="{1E036928-DEF1-4927-9847-286858AC8247}" srcOrd="0" destOrd="0" presId="urn:microsoft.com/office/officeart/2005/8/layout/chart3"/>
    <dgm:cxn modelId="{75CDC5FA-B77E-4968-A04C-05CE66DDBDC4}" srcId="{8C12B93D-E5B5-4E36-A21C-5A208DB96FAE}" destId="{05054C71-FB11-4F10-BEB8-35A9B324BFA4}" srcOrd="1" destOrd="0" parTransId="{1572750A-1C06-4E57-8EDD-259EA1678A33}" sibTransId="{86FE450D-F406-4998-8E85-B1F1EE99748E}"/>
    <dgm:cxn modelId="{08D238FB-02CF-4159-8DB3-C439096DAA00}" type="presOf" srcId="{05054C71-FB11-4F10-BEB8-35A9B324BFA4}" destId="{E072F0B0-75B5-4BB2-8918-9E38399107E4}" srcOrd="0" destOrd="0" presId="urn:microsoft.com/office/officeart/2005/8/layout/chart3"/>
    <dgm:cxn modelId="{127AFD1E-8D74-471F-97CE-3F4E18BBBDC6}" type="presParOf" srcId="{1E036928-DEF1-4927-9847-286858AC8247}" destId="{0581286D-A56C-4B60-8A2F-0A27AC956E2E}" srcOrd="0" destOrd="0" presId="urn:microsoft.com/office/officeart/2005/8/layout/chart3"/>
    <dgm:cxn modelId="{70AA7E37-E9E2-494E-AEF6-9AB6E05812A0}" type="presParOf" srcId="{1E036928-DEF1-4927-9847-286858AC8247}" destId="{54C379B9-5D41-40E6-AC40-D982440C109F}" srcOrd="1" destOrd="0" presId="urn:microsoft.com/office/officeart/2005/8/layout/chart3"/>
    <dgm:cxn modelId="{354DEA38-CE2B-4FFF-9A35-CE92752F9E9E}" type="presParOf" srcId="{1E036928-DEF1-4927-9847-286858AC8247}" destId="{E072F0B0-75B5-4BB2-8918-9E38399107E4}" srcOrd="2" destOrd="0" presId="urn:microsoft.com/office/officeart/2005/8/layout/chart3"/>
    <dgm:cxn modelId="{2746661E-BEC2-428B-AD76-F1D8038340C1}" type="presParOf" srcId="{1E036928-DEF1-4927-9847-286858AC8247}" destId="{9A87F208-4F99-462A-A118-606AEAF11FD0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081F9D-A7BE-48FB-AE2D-BA0C044A93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A894125-A5F3-4097-A319-5B42AA93C753}">
      <dgm:prSet/>
      <dgm:spPr/>
      <dgm:t>
        <a:bodyPr/>
        <a:lstStyle/>
        <a:p>
          <a:r>
            <a:rPr lang="en-US"/>
            <a:t>Oversampling- sample (with replacement) from the underrepresented group, until we obtain a group of a similar size. </a:t>
          </a:r>
        </a:p>
      </dgm:t>
    </dgm:pt>
    <dgm:pt modelId="{FB7CFDE6-B875-4E80-95EE-70659D070A30}" type="parTrans" cxnId="{3159F6A3-45F7-4CF7-BE98-437ABADD45F5}">
      <dgm:prSet/>
      <dgm:spPr/>
      <dgm:t>
        <a:bodyPr/>
        <a:lstStyle/>
        <a:p>
          <a:endParaRPr lang="en-US"/>
        </a:p>
      </dgm:t>
    </dgm:pt>
    <dgm:pt modelId="{411F6EEF-742A-4ABF-BB06-1C1BB9FE388F}" type="sibTrans" cxnId="{3159F6A3-45F7-4CF7-BE98-437ABADD45F5}">
      <dgm:prSet/>
      <dgm:spPr/>
      <dgm:t>
        <a:bodyPr/>
        <a:lstStyle/>
        <a:p>
          <a:endParaRPr lang="en-US"/>
        </a:p>
      </dgm:t>
    </dgm:pt>
    <dgm:pt modelId="{46F01CA6-E175-4EF4-9D91-E770FE7F374A}">
      <dgm:prSet/>
      <dgm:spPr/>
      <dgm:t>
        <a:bodyPr/>
        <a:lstStyle/>
        <a:p>
          <a:r>
            <a:rPr lang="en-US"/>
            <a:t>Makes the smaller group bigger, want to do this with larger data sets/the underrepresented group is still a large number (80,000/20,000)</a:t>
          </a:r>
        </a:p>
      </dgm:t>
    </dgm:pt>
    <dgm:pt modelId="{52EC8786-9C8A-4298-8C55-35A0104BEC1C}" type="parTrans" cxnId="{5DEA5066-DEA4-4903-A8CD-A1FD7D3545CB}">
      <dgm:prSet/>
      <dgm:spPr/>
      <dgm:t>
        <a:bodyPr/>
        <a:lstStyle/>
        <a:p>
          <a:endParaRPr lang="en-US"/>
        </a:p>
      </dgm:t>
    </dgm:pt>
    <dgm:pt modelId="{4E0D78E8-DA74-4299-A951-ECB1E69067AA}" type="sibTrans" cxnId="{5DEA5066-DEA4-4903-A8CD-A1FD7D3545CB}">
      <dgm:prSet/>
      <dgm:spPr/>
      <dgm:t>
        <a:bodyPr/>
        <a:lstStyle/>
        <a:p>
          <a:endParaRPr lang="en-US"/>
        </a:p>
      </dgm:t>
    </dgm:pt>
    <dgm:pt modelId="{2387CA09-E24B-4051-A81B-C05DFE5509C5}">
      <dgm:prSet/>
      <dgm:spPr/>
      <dgm:t>
        <a:bodyPr/>
        <a:lstStyle/>
        <a:p>
          <a:r>
            <a:rPr lang="en-US"/>
            <a:t>Undersampling- sample from the overrepresented group, until the two groups are of similar size.</a:t>
          </a:r>
        </a:p>
      </dgm:t>
    </dgm:pt>
    <dgm:pt modelId="{ABE5FB61-7113-484D-8D6F-D6ED7B043B50}" type="parTrans" cxnId="{9069461A-0468-40E3-AC34-F65C1AF6F8BB}">
      <dgm:prSet/>
      <dgm:spPr/>
      <dgm:t>
        <a:bodyPr/>
        <a:lstStyle/>
        <a:p>
          <a:endParaRPr lang="en-US"/>
        </a:p>
      </dgm:t>
    </dgm:pt>
    <dgm:pt modelId="{084AE46A-B431-4A36-ADD9-EADBCEB319BB}" type="sibTrans" cxnId="{9069461A-0468-40E3-AC34-F65C1AF6F8BB}">
      <dgm:prSet/>
      <dgm:spPr/>
      <dgm:t>
        <a:bodyPr/>
        <a:lstStyle/>
        <a:p>
          <a:endParaRPr lang="en-US"/>
        </a:p>
      </dgm:t>
    </dgm:pt>
    <dgm:pt modelId="{733C564C-504F-4937-BD0E-B1BA74A9E9FA}">
      <dgm:prSet/>
      <dgm:spPr/>
      <dgm:t>
        <a:bodyPr/>
        <a:lstStyle/>
        <a:p>
          <a:r>
            <a:rPr lang="en-US"/>
            <a:t>Makes the bigger group smaller, use when we have an already small dataset(100/20)</a:t>
          </a:r>
        </a:p>
      </dgm:t>
    </dgm:pt>
    <dgm:pt modelId="{368491DD-1E16-4224-9443-D1272D5EDF46}" type="parTrans" cxnId="{9219C412-0FD3-41BF-8380-0E39D896FEDE}">
      <dgm:prSet/>
      <dgm:spPr/>
      <dgm:t>
        <a:bodyPr/>
        <a:lstStyle/>
        <a:p>
          <a:endParaRPr lang="en-US"/>
        </a:p>
      </dgm:t>
    </dgm:pt>
    <dgm:pt modelId="{9F711A86-A02A-4536-89F8-1D29732113B8}" type="sibTrans" cxnId="{9219C412-0FD3-41BF-8380-0E39D896FEDE}">
      <dgm:prSet/>
      <dgm:spPr/>
      <dgm:t>
        <a:bodyPr/>
        <a:lstStyle/>
        <a:p>
          <a:endParaRPr lang="en-US"/>
        </a:p>
      </dgm:t>
    </dgm:pt>
    <dgm:pt modelId="{2FBACBF3-2848-461A-9D59-48064918B598}" type="pres">
      <dgm:prSet presAssocID="{FE081F9D-A7BE-48FB-AE2D-BA0C044A9355}" presName="root" presStyleCnt="0">
        <dgm:presLayoutVars>
          <dgm:dir/>
          <dgm:resizeHandles val="exact"/>
        </dgm:presLayoutVars>
      </dgm:prSet>
      <dgm:spPr/>
    </dgm:pt>
    <dgm:pt modelId="{F2DB5AD4-3479-48EE-A83B-0EB62C86363E}" type="pres">
      <dgm:prSet presAssocID="{CA894125-A5F3-4097-A319-5B42AA93C753}" presName="compNode" presStyleCnt="0"/>
      <dgm:spPr/>
    </dgm:pt>
    <dgm:pt modelId="{C8C0A291-56F0-459D-A236-C6554ECFBA3F}" type="pres">
      <dgm:prSet presAssocID="{CA894125-A5F3-4097-A319-5B42AA93C753}" presName="bgRect" presStyleLbl="bgShp" presStyleIdx="0" presStyleCnt="2"/>
      <dgm:spPr/>
    </dgm:pt>
    <dgm:pt modelId="{DEFA1D12-81CC-4450-A138-4882F57F1E22}" type="pres">
      <dgm:prSet presAssocID="{CA894125-A5F3-4097-A319-5B42AA93C75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1B5CA3BE-D4FD-4F37-8C25-6904906C3555}" type="pres">
      <dgm:prSet presAssocID="{CA894125-A5F3-4097-A319-5B42AA93C753}" presName="spaceRect" presStyleCnt="0"/>
      <dgm:spPr/>
    </dgm:pt>
    <dgm:pt modelId="{0794219E-235A-4174-B4B8-B86DB8600159}" type="pres">
      <dgm:prSet presAssocID="{CA894125-A5F3-4097-A319-5B42AA93C753}" presName="parTx" presStyleLbl="revTx" presStyleIdx="0" presStyleCnt="4">
        <dgm:presLayoutVars>
          <dgm:chMax val="0"/>
          <dgm:chPref val="0"/>
        </dgm:presLayoutVars>
      </dgm:prSet>
      <dgm:spPr/>
    </dgm:pt>
    <dgm:pt modelId="{B10E3A72-B61E-4FC6-8ECA-E9C017FC43E3}" type="pres">
      <dgm:prSet presAssocID="{CA894125-A5F3-4097-A319-5B42AA93C753}" presName="desTx" presStyleLbl="revTx" presStyleIdx="1" presStyleCnt="4">
        <dgm:presLayoutVars/>
      </dgm:prSet>
      <dgm:spPr/>
    </dgm:pt>
    <dgm:pt modelId="{194B3D92-D419-447C-A21E-2802C691F288}" type="pres">
      <dgm:prSet presAssocID="{411F6EEF-742A-4ABF-BB06-1C1BB9FE388F}" presName="sibTrans" presStyleCnt="0"/>
      <dgm:spPr/>
    </dgm:pt>
    <dgm:pt modelId="{F09A64C6-2DE8-417C-A989-86158970A24B}" type="pres">
      <dgm:prSet presAssocID="{2387CA09-E24B-4051-A81B-C05DFE5509C5}" presName="compNode" presStyleCnt="0"/>
      <dgm:spPr/>
    </dgm:pt>
    <dgm:pt modelId="{E0E5645B-C9FC-421E-8B02-39EDFF2AB043}" type="pres">
      <dgm:prSet presAssocID="{2387CA09-E24B-4051-A81B-C05DFE5509C5}" presName="bgRect" presStyleLbl="bgShp" presStyleIdx="1" presStyleCnt="2"/>
      <dgm:spPr/>
    </dgm:pt>
    <dgm:pt modelId="{9CA74859-1525-4B5C-B278-1A8D333DD31B}" type="pres">
      <dgm:prSet presAssocID="{2387CA09-E24B-4051-A81B-C05DFE5509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6ADDA1AC-9A97-4BB2-B126-9B6C1F23D1F1}" type="pres">
      <dgm:prSet presAssocID="{2387CA09-E24B-4051-A81B-C05DFE5509C5}" presName="spaceRect" presStyleCnt="0"/>
      <dgm:spPr/>
    </dgm:pt>
    <dgm:pt modelId="{B1DB870C-63FB-4D69-A762-BA397F40EF44}" type="pres">
      <dgm:prSet presAssocID="{2387CA09-E24B-4051-A81B-C05DFE5509C5}" presName="parTx" presStyleLbl="revTx" presStyleIdx="2" presStyleCnt="4">
        <dgm:presLayoutVars>
          <dgm:chMax val="0"/>
          <dgm:chPref val="0"/>
        </dgm:presLayoutVars>
      </dgm:prSet>
      <dgm:spPr/>
    </dgm:pt>
    <dgm:pt modelId="{5DC55643-8194-4BB3-B998-C80532007B17}" type="pres">
      <dgm:prSet presAssocID="{2387CA09-E24B-4051-A81B-C05DFE5509C5}" presName="desTx" presStyleLbl="revTx" presStyleIdx="3" presStyleCnt="4">
        <dgm:presLayoutVars/>
      </dgm:prSet>
      <dgm:spPr/>
    </dgm:pt>
  </dgm:ptLst>
  <dgm:cxnLst>
    <dgm:cxn modelId="{65790A00-4515-4C04-848F-11B373C3B45E}" type="presOf" srcId="{733C564C-504F-4937-BD0E-B1BA74A9E9FA}" destId="{5DC55643-8194-4BB3-B998-C80532007B17}" srcOrd="0" destOrd="0" presId="urn:microsoft.com/office/officeart/2018/2/layout/IconVerticalSolidList"/>
    <dgm:cxn modelId="{9219C412-0FD3-41BF-8380-0E39D896FEDE}" srcId="{2387CA09-E24B-4051-A81B-C05DFE5509C5}" destId="{733C564C-504F-4937-BD0E-B1BA74A9E9FA}" srcOrd="0" destOrd="0" parTransId="{368491DD-1E16-4224-9443-D1272D5EDF46}" sibTransId="{9F711A86-A02A-4536-89F8-1D29732113B8}"/>
    <dgm:cxn modelId="{9069461A-0468-40E3-AC34-F65C1AF6F8BB}" srcId="{FE081F9D-A7BE-48FB-AE2D-BA0C044A9355}" destId="{2387CA09-E24B-4051-A81B-C05DFE5509C5}" srcOrd="1" destOrd="0" parTransId="{ABE5FB61-7113-484D-8D6F-D6ED7B043B50}" sibTransId="{084AE46A-B431-4A36-ADD9-EADBCEB319BB}"/>
    <dgm:cxn modelId="{C6DEAA28-2158-4C0E-9499-4D9885EAD479}" type="presOf" srcId="{CA894125-A5F3-4097-A319-5B42AA93C753}" destId="{0794219E-235A-4174-B4B8-B86DB8600159}" srcOrd="0" destOrd="0" presId="urn:microsoft.com/office/officeart/2018/2/layout/IconVerticalSolidList"/>
    <dgm:cxn modelId="{7D38D333-7142-4561-AD0D-7C899F46E409}" type="presOf" srcId="{FE081F9D-A7BE-48FB-AE2D-BA0C044A9355}" destId="{2FBACBF3-2848-461A-9D59-48064918B598}" srcOrd="0" destOrd="0" presId="urn:microsoft.com/office/officeart/2018/2/layout/IconVerticalSolidList"/>
    <dgm:cxn modelId="{5DEA5066-DEA4-4903-A8CD-A1FD7D3545CB}" srcId="{CA894125-A5F3-4097-A319-5B42AA93C753}" destId="{46F01CA6-E175-4EF4-9D91-E770FE7F374A}" srcOrd="0" destOrd="0" parTransId="{52EC8786-9C8A-4298-8C55-35A0104BEC1C}" sibTransId="{4E0D78E8-DA74-4299-A951-ECB1E69067AA}"/>
    <dgm:cxn modelId="{3159F6A3-45F7-4CF7-BE98-437ABADD45F5}" srcId="{FE081F9D-A7BE-48FB-AE2D-BA0C044A9355}" destId="{CA894125-A5F3-4097-A319-5B42AA93C753}" srcOrd="0" destOrd="0" parTransId="{FB7CFDE6-B875-4E80-95EE-70659D070A30}" sibTransId="{411F6EEF-742A-4ABF-BB06-1C1BB9FE388F}"/>
    <dgm:cxn modelId="{73C0CBCF-5D6A-44E5-9CF4-D89D1105922E}" type="presOf" srcId="{2387CA09-E24B-4051-A81B-C05DFE5509C5}" destId="{B1DB870C-63FB-4D69-A762-BA397F40EF44}" srcOrd="0" destOrd="0" presId="urn:microsoft.com/office/officeart/2018/2/layout/IconVerticalSolidList"/>
    <dgm:cxn modelId="{C042F3F3-1BB5-44CD-8F64-35883408043E}" type="presOf" srcId="{46F01CA6-E175-4EF4-9D91-E770FE7F374A}" destId="{B10E3A72-B61E-4FC6-8ECA-E9C017FC43E3}" srcOrd="0" destOrd="0" presId="urn:microsoft.com/office/officeart/2018/2/layout/IconVerticalSolidList"/>
    <dgm:cxn modelId="{7A900167-FFEA-4931-8401-7BE8D8AFE702}" type="presParOf" srcId="{2FBACBF3-2848-461A-9D59-48064918B598}" destId="{F2DB5AD4-3479-48EE-A83B-0EB62C86363E}" srcOrd="0" destOrd="0" presId="urn:microsoft.com/office/officeart/2018/2/layout/IconVerticalSolidList"/>
    <dgm:cxn modelId="{F6ECC3F9-706E-4C58-9062-150587D7275E}" type="presParOf" srcId="{F2DB5AD4-3479-48EE-A83B-0EB62C86363E}" destId="{C8C0A291-56F0-459D-A236-C6554ECFBA3F}" srcOrd="0" destOrd="0" presId="urn:microsoft.com/office/officeart/2018/2/layout/IconVerticalSolidList"/>
    <dgm:cxn modelId="{862E38D3-C467-4A8D-909E-82744F288552}" type="presParOf" srcId="{F2DB5AD4-3479-48EE-A83B-0EB62C86363E}" destId="{DEFA1D12-81CC-4450-A138-4882F57F1E22}" srcOrd="1" destOrd="0" presId="urn:microsoft.com/office/officeart/2018/2/layout/IconVerticalSolidList"/>
    <dgm:cxn modelId="{8F6677E4-429E-4F3A-BAD8-5B7E1E0ABA61}" type="presParOf" srcId="{F2DB5AD4-3479-48EE-A83B-0EB62C86363E}" destId="{1B5CA3BE-D4FD-4F37-8C25-6904906C3555}" srcOrd="2" destOrd="0" presId="urn:microsoft.com/office/officeart/2018/2/layout/IconVerticalSolidList"/>
    <dgm:cxn modelId="{7B0323BD-B550-4A48-8F7D-3C87AEA39159}" type="presParOf" srcId="{F2DB5AD4-3479-48EE-A83B-0EB62C86363E}" destId="{0794219E-235A-4174-B4B8-B86DB8600159}" srcOrd="3" destOrd="0" presId="urn:microsoft.com/office/officeart/2018/2/layout/IconVerticalSolidList"/>
    <dgm:cxn modelId="{C7279467-93BF-4DD7-A57D-82C1C84D094C}" type="presParOf" srcId="{F2DB5AD4-3479-48EE-A83B-0EB62C86363E}" destId="{B10E3A72-B61E-4FC6-8ECA-E9C017FC43E3}" srcOrd="4" destOrd="0" presId="urn:microsoft.com/office/officeart/2018/2/layout/IconVerticalSolidList"/>
    <dgm:cxn modelId="{AC3D9E72-657B-46F5-B9CB-B91D08F2FE4F}" type="presParOf" srcId="{2FBACBF3-2848-461A-9D59-48064918B598}" destId="{194B3D92-D419-447C-A21E-2802C691F288}" srcOrd="1" destOrd="0" presId="urn:microsoft.com/office/officeart/2018/2/layout/IconVerticalSolidList"/>
    <dgm:cxn modelId="{2274ED36-2D58-41BA-8460-A68AD336592F}" type="presParOf" srcId="{2FBACBF3-2848-461A-9D59-48064918B598}" destId="{F09A64C6-2DE8-417C-A989-86158970A24B}" srcOrd="2" destOrd="0" presId="urn:microsoft.com/office/officeart/2018/2/layout/IconVerticalSolidList"/>
    <dgm:cxn modelId="{82E7B64B-6F78-4B2E-A2D4-E805B6F6045F}" type="presParOf" srcId="{F09A64C6-2DE8-417C-A989-86158970A24B}" destId="{E0E5645B-C9FC-421E-8B02-39EDFF2AB043}" srcOrd="0" destOrd="0" presId="urn:microsoft.com/office/officeart/2018/2/layout/IconVerticalSolidList"/>
    <dgm:cxn modelId="{B82AF76E-62C7-44E8-B3CB-6B157513F45E}" type="presParOf" srcId="{F09A64C6-2DE8-417C-A989-86158970A24B}" destId="{9CA74859-1525-4B5C-B278-1A8D333DD31B}" srcOrd="1" destOrd="0" presId="urn:microsoft.com/office/officeart/2018/2/layout/IconVerticalSolidList"/>
    <dgm:cxn modelId="{5755CD8A-6781-4451-8357-197E20077F8A}" type="presParOf" srcId="{F09A64C6-2DE8-417C-A989-86158970A24B}" destId="{6ADDA1AC-9A97-4BB2-B126-9B6C1F23D1F1}" srcOrd="2" destOrd="0" presId="urn:microsoft.com/office/officeart/2018/2/layout/IconVerticalSolidList"/>
    <dgm:cxn modelId="{E590CF3A-EDC5-4BE1-9A8F-2AC1B9A37B48}" type="presParOf" srcId="{F09A64C6-2DE8-417C-A989-86158970A24B}" destId="{B1DB870C-63FB-4D69-A762-BA397F40EF44}" srcOrd="3" destOrd="0" presId="urn:microsoft.com/office/officeart/2018/2/layout/IconVerticalSolidList"/>
    <dgm:cxn modelId="{CC62A723-CF04-4954-A7FC-DC45B141C00A}" type="presParOf" srcId="{F09A64C6-2DE8-417C-A989-86158970A24B}" destId="{5DC55643-8194-4BB3-B998-C80532007B1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8B59D2-0161-4AD4-831B-E2B770ED6A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EA3043-9893-4DBF-B462-535D6C691021}">
      <dgm:prSet/>
      <dgm:spPr/>
      <dgm:t>
        <a:bodyPr/>
        <a:lstStyle/>
        <a:p>
          <a:r>
            <a:rPr lang="en-US"/>
            <a:t>Naïve Approach</a:t>
          </a:r>
        </a:p>
      </dgm:t>
    </dgm:pt>
    <dgm:pt modelId="{82DE61AB-AE24-4049-8A80-2AF3182E39A5}" type="parTrans" cxnId="{8DC5E5F9-A7ED-4832-AD6E-7249CECCADE2}">
      <dgm:prSet/>
      <dgm:spPr/>
      <dgm:t>
        <a:bodyPr/>
        <a:lstStyle/>
        <a:p>
          <a:endParaRPr lang="en-US"/>
        </a:p>
      </dgm:t>
    </dgm:pt>
    <dgm:pt modelId="{C4049F3A-E4D3-4059-A890-111D089F7E37}" type="sibTrans" cxnId="{8DC5E5F9-A7ED-4832-AD6E-7249CECCADE2}">
      <dgm:prSet/>
      <dgm:spPr/>
      <dgm:t>
        <a:bodyPr/>
        <a:lstStyle/>
        <a:p>
          <a:endParaRPr lang="en-US"/>
        </a:p>
      </dgm:t>
    </dgm:pt>
    <dgm:pt modelId="{0CEE2F2E-D33E-49A2-A8CA-29CDC3189A02}">
      <dgm:prSet/>
      <dgm:spPr/>
      <dgm:t>
        <a:bodyPr/>
        <a:lstStyle/>
        <a:p>
          <a:r>
            <a:rPr lang="en-US"/>
            <a:t>Complex approach</a:t>
          </a:r>
        </a:p>
      </dgm:t>
    </dgm:pt>
    <dgm:pt modelId="{311002E6-F3FD-4630-ADDB-F6370CBD8211}" type="parTrans" cxnId="{B77DD478-9EF8-4B3A-B82C-A85253D96F86}">
      <dgm:prSet/>
      <dgm:spPr/>
      <dgm:t>
        <a:bodyPr/>
        <a:lstStyle/>
        <a:p>
          <a:endParaRPr lang="en-US"/>
        </a:p>
      </dgm:t>
    </dgm:pt>
    <dgm:pt modelId="{5ACDC4B7-7F9E-4851-986A-04BB2DACAF12}" type="sibTrans" cxnId="{B77DD478-9EF8-4B3A-B82C-A85253D96F86}">
      <dgm:prSet/>
      <dgm:spPr/>
      <dgm:t>
        <a:bodyPr/>
        <a:lstStyle/>
        <a:p>
          <a:endParaRPr lang="en-US"/>
        </a:p>
      </dgm:t>
    </dgm:pt>
    <dgm:pt modelId="{C89B171C-241E-4D58-B02B-EBC9414103F0}" type="pres">
      <dgm:prSet presAssocID="{008B59D2-0161-4AD4-831B-E2B770ED6ACB}" presName="root" presStyleCnt="0">
        <dgm:presLayoutVars>
          <dgm:dir/>
          <dgm:resizeHandles val="exact"/>
        </dgm:presLayoutVars>
      </dgm:prSet>
      <dgm:spPr/>
    </dgm:pt>
    <dgm:pt modelId="{AFC7D321-4016-453D-8B17-8864AEB88D13}" type="pres">
      <dgm:prSet presAssocID="{9BEA3043-9893-4DBF-B462-535D6C691021}" presName="compNode" presStyleCnt="0"/>
      <dgm:spPr/>
    </dgm:pt>
    <dgm:pt modelId="{ACEF5E70-DE1B-4330-9F50-9153346A19E9}" type="pres">
      <dgm:prSet presAssocID="{9BEA3043-9893-4DBF-B462-535D6C691021}" presName="bgRect" presStyleLbl="bgShp" presStyleIdx="0" presStyleCnt="2"/>
      <dgm:spPr/>
    </dgm:pt>
    <dgm:pt modelId="{4F234B26-3970-4DE8-8B5D-D4EF349220C9}" type="pres">
      <dgm:prSet presAssocID="{9BEA3043-9893-4DBF-B462-535D6C6910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29479A-7504-49D4-AACA-5E6CC85DD3F3}" type="pres">
      <dgm:prSet presAssocID="{9BEA3043-9893-4DBF-B462-535D6C691021}" presName="spaceRect" presStyleCnt="0"/>
      <dgm:spPr/>
    </dgm:pt>
    <dgm:pt modelId="{4EAD8C9A-ACC6-482C-BEE8-B3733FC26205}" type="pres">
      <dgm:prSet presAssocID="{9BEA3043-9893-4DBF-B462-535D6C691021}" presName="parTx" presStyleLbl="revTx" presStyleIdx="0" presStyleCnt="2">
        <dgm:presLayoutVars>
          <dgm:chMax val="0"/>
          <dgm:chPref val="0"/>
        </dgm:presLayoutVars>
      </dgm:prSet>
      <dgm:spPr/>
    </dgm:pt>
    <dgm:pt modelId="{B7DB9BC3-5EA5-4EE2-9A68-FE831116A477}" type="pres">
      <dgm:prSet presAssocID="{C4049F3A-E4D3-4059-A890-111D089F7E37}" presName="sibTrans" presStyleCnt="0"/>
      <dgm:spPr/>
    </dgm:pt>
    <dgm:pt modelId="{CD509491-A6C7-49C7-92E8-FD1927249041}" type="pres">
      <dgm:prSet presAssocID="{0CEE2F2E-D33E-49A2-A8CA-29CDC3189A02}" presName="compNode" presStyleCnt="0"/>
      <dgm:spPr/>
    </dgm:pt>
    <dgm:pt modelId="{6A0EADF4-4374-4894-8853-EE72FBFD6A0D}" type="pres">
      <dgm:prSet presAssocID="{0CEE2F2E-D33E-49A2-A8CA-29CDC3189A02}" presName="bgRect" presStyleLbl="bgShp" presStyleIdx="1" presStyleCnt="2"/>
      <dgm:spPr/>
    </dgm:pt>
    <dgm:pt modelId="{39A0A828-96F1-4431-A411-124B83BEC270}" type="pres">
      <dgm:prSet presAssocID="{0CEE2F2E-D33E-49A2-A8CA-29CDC3189A0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1F79ADC-1BA3-464D-ACC0-1E9BC1A6A329}" type="pres">
      <dgm:prSet presAssocID="{0CEE2F2E-D33E-49A2-A8CA-29CDC3189A02}" presName="spaceRect" presStyleCnt="0"/>
      <dgm:spPr/>
    </dgm:pt>
    <dgm:pt modelId="{F15087CD-B40C-4C68-B38F-40DBAA953121}" type="pres">
      <dgm:prSet presAssocID="{0CEE2F2E-D33E-49A2-A8CA-29CDC3189A0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77DD478-9EF8-4B3A-B82C-A85253D96F86}" srcId="{008B59D2-0161-4AD4-831B-E2B770ED6ACB}" destId="{0CEE2F2E-D33E-49A2-A8CA-29CDC3189A02}" srcOrd="1" destOrd="0" parTransId="{311002E6-F3FD-4630-ADDB-F6370CBD8211}" sibTransId="{5ACDC4B7-7F9E-4851-986A-04BB2DACAF12}"/>
    <dgm:cxn modelId="{0E01595A-FCFC-48BF-890F-DC9D080172CD}" type="presOf" srcId="{008B59D2-0161-4AD4-831B-E2B770ED6ACB}" destId="{C89B171C-241E-4D58-B02B-EBC9414103F0}" srcOrd="0" destOrd="0" presId="urn:microsoft.com/office/officeart/2018/2/layout/IconVerticalSolidList"/>
    <dgm:cxn modelId="{27BE539F-9077-4D0E-8879-BE4BBF5CA208}" type="presOf" srcId="{0CEE2F2E-D33E-49A2-A8CA-29CDC3189A02}" destId="{F15087CD-B40C-4C68-B38F-40DBAA953121}" srcOrd="0" destOrd="0" presId="urn:microsoft.com/office/officeart/2018/2/layout/IconVerticalSolidList"/>
    <dgm:cxn modelId="{F6E603E2-83AF-4817-8D0C-ABD8BC0FEC57}" type="presOf" srcId="{9BEA3043-9893-4DBF-B462-535D6C691021}" destId="{4EAD8C9A-ACC6-482C-BEE8-B3733FC26205}" srcOrd="0" destOrd="0" presId="urn:microsoft.com/office/officeart/2018/2/layout/IconVerticalSolidList"/>
    <dgm:cxn modelId="{8DC5E5F9-A7ED-4832-AD6E-7249CECCADE2}" srcId="{008B59D2-0161-4AD4-831B-E2B770ED6ACB}" destId="{9BEA3043-9893-4DBF-B462-535D6C691021}" srcOrd="0" destOrd="0" parTransId="{82DE61AB-AE24-4049-8A80-2AF3182E39A5}" sibTransId="{C4049F3A-E4D3-4059-A890-111D089F7E37}"/>
    <dgm:cxn modelId="{0A281F6B-F805-4E04-B0EA-AB03C3AEE68B}" type="presParOf" srcId="{C89B171C-241E-4D58-B02B-EBC9414103F0}" destId="{AFC7D321-4016-453D-8B17-8864AEB88D13}" srcOrd="0" destOrd="0" presId="urn:microsoft.com/office/officeart/2018/2/layout/IconVerticalSolidList"/>
    <dgm:cxn modelId="{9704BFC7-AE94-4C1D-AC8D-99487180290F}" type="presParOf" srcId="{AFC7D321-4016-453D-8B17-8864AEB88D13}" destId="{ACEF5E70-DE1B-4330-9F50-9153346A19E9}" srcOrd="0" destOrd="0" presId="urn:microsoft.com/office/officeart/2018/2/layout/IconVerticalSolidList"/>
    <dgm:cxn modelId="{55151332-0C9C-455C-9C90-9C3A9434688F}" type="presParOf" srcId="{AFC7D321-4016-453D-8B17-8864AEB88D13}" destId="{4F234B26-3970-4DE8-8B5D-D4EF349220C9}" srcOrd="1" destOrd="0" presId="urn:microsoft.com/office/officeart/2018/2/layout/IconVerticalSolidList"/>
    <dgm:cxn modelId="{4F0FE904-A87B-45F6-8A33-4CB29326755F}" type="presParOf" srcId="{AFC7D321-4016-453D-8B17-8864AEB88D13}" destId="{C029479A-7504-49D4-AACA-5E6CC85DD3F3}" srcOrd="2" destOrd="0" presId="urn:microsoft.com/office/officeart/2018/2/layout/IconVerticalSolidList"/>
    <dgm:cxn modelId="{7DE6F8CD-1EA8-4B27-9D54-A999BE11D086}" type="presParOf" srcId="{AFC7D321-4016-453D-8B17-8864AEB88D13}" destId="{4EAD8C9A-ACC6-482C-BEE8-B3733FC26205}" srcOrd="3" destOrd="0" presId="urn:microsoft.com/office/officeart/2018/2/layout/IconVerticalSolidList"/>
    <dgm:cxn modelId="{FC266701-4245-46D5-B828-E01956FCE8B1}" type="presParOf" srcId="{C89B171C-241E-4D58-B02B-EBC9414103F0}" destId="{B7DB9BC3-5EA5-4EE2-9A68-FE831116A477}" srcOrd="1" destOrd="0" presId="urn:microsoft.com/office/officeart/2018/2/layout/IconVerticalSolidList"/>
    <dgm:cxn modelId="{54107E1D-B01D-4E83-9837-1A833CFA2A43}" type="presParOf" srcId="{C89B171C-241E-4D58-B02B-EBC9414103F0}" destId="{CD509491-A6C7-49C7-92E8-FD1927249041}" srcOrd="2" destOrd="0" presId="urn:microsoft.com/office/officeart/2018/2/layout/IconVerticalSolidList"/>
    <dgm:cxn modelId="{38141E72-D382-474B-BA41-94C77D8E0508}" type="presParOf" srcId="{CD509491-A6C7-49C7-92E8-FD1927249041}" destId="{6A0EADF4-4374-4894-8853-EE72FBFD6A0D}" srcOrd="0" destOrd="0" presId="urn:microsoft.com/office/officeart/2018/2/layout/IconVerticalSolidList"/>
    <dgm:cxn modelId="{1E414AA1-D36D-4CEE-8F2A-30C513652391}" type="presParOf" srcId="{CD509491-A6C7-49C7-92E8-FD1927249041}" destId="{39A0A828-96F1-4431-A411-124B83BEC270}" srcOrd="1" destOrd="0" presId="urn:microsoft.com/office/officeart/2018/2/layout/IconVerticalSolidList"/>
    <dgm:cxn modelId="{6B435991-1880-4832-BFCF-F56071410EC1}" type="presParOf" srcId="{CD509491-A6C7-49C7-92E8-FD1927249041}" destId="{91F79ADC-1BA3-464D-ACC0-1E9BC1A6A329}" srcOrd="2" destOrd="0" presId="urn:microsoft.com/office/officeart/2018/2/layout/IconVerticalSolidList"/>
    <dgm:cxn modelId="{0F40E9C9-E1A2-4B10-BF0B-0E00B2DEC4ED}" type="presParOf" srcId="{CD509491-A6C7-49C7-92E8-FD1927249041}" destId="{F15087CD-B40C-4C68-B38F-40DBAA9531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2706-CD32-426A-B7A0-83FF86EE9834}">
      <dsp:nvSpPr>
        <dsp:cNvPr id="0" name=""/>
        <dsp:cNvSpPr/>
      </dsp:nvSpPr>
      <dsp:spPr>
        <a:xfrm>
          <a:off x="0" y="949585"/>
          <a:ext cx="7003777" cy="175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AFBC6-ED12-4B0B-83B3-01C1FE099345}">
      <dsp:nvSpPr>
        <dsp:cNvPr id="0" name=""/>
        <dsp:cNvSpPr/>
      </dsp:nvSpPr>
      <dsp:spPr>
        <a:xfrm>
          <a:off x="530307" y="1344029"/>
          <a:ext cx="964194" cy="964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56DA6-9367-4FB6-8C34-3D1097FB76EE}">
      <dsp:nvSpPr>
        <dsp:cNvPr id="0" name=""/>
        <dsp:cNvSpPr/>
      </dsp:nvSpPr>
      <dsp:spPr>
        <a:xfrm>
          <a:off x="2024809" y="949585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Logistic Regression</a:t>
          </a:r>
        </a:p>
      </dsp:txBody>
      <dsp:txXfrm>
        <a:off x="2024809" y="949585"/>
        <a:ext cx="4978967" cy="1753081"/>
      </dsp:txXfrm>
    </dsp:sp>
    <dsp:sp modelId="{88D43652-D223-4003-936E-E807903C8B2B}">
      <dsp:nvSpPr>
        <dsp:cNvPr id="0" name=""/>
        <dsp:cNvSpPr/>
      </dsp:nvSpPr>
      <dsp:spPr>
        <a:xfrm>
          <a:off x="0" y="3140937"/>
          <a:ext cx="7003777" cy="175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AD4FE-F081-45BC-B8EB-E7860D1ADAC4}">
      <dsp:nvSpPr>
        <dsp:cNvPr id="0" name=""/>
        <dsp:cNvSpPr/>
      </dsp:nvSpPr>
      <dsp:spPr>
        <a:xfrm>
          <a:off x="530307" y="3535381"/>
          <a:ext cx="964194" cy="964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1F8B2-7B73-4E3E-B3A1-E672CEC15B78}">
      <dsp:nvSpPr>
        <dsp:cNvPr id="0" name=""/>
        <dsp:cNvSpPr/>
      </dsp:nvSpPr>
      <dsp:spPr>
        <a:xfrm>
          <a:off x="2024809" y="3140937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Linear Discriminant Analysis</a:t>
          </a:r>
        </a:p>
      </dsp:txBody>
      <dsp:txXfrm>
        <a:off x="2024809" y="3140937"/>
        <a:ext cx="4978967" cy="1753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3CB91-672A-4E89-9C1E-F54DBDCEBC77}">
      <dsp:nvSpPr>
        <dsp:cNvPr id="0" name=""/>
        <dsp:cNvSpPr/>
      </dsp:nvSpPr>
      <dsp:spPr>
        <a:xfrm>
          <a:off x="0" y="1678909"/>
          <a:ext cx="562654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7AD86-C632-4751-9FF0-1B7500C56EB3}">
      <dsp:nvSpPr>
        <dsp:cNvPr id="0" name=""/>
        <dsp:cNvSpPr/>
      </dsp:nvSpPr>
      <dsp:spPr>
        <a:xfrm>
          <a:off x="281327" y="1324669"/>
          <a:ext cx="3938579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Cross Validation</a:t>
          </a:r>
        </a:p>
      </dsp:txBody>
      <dsp:txXfrm>
        <a:off x="315912" y="1359254"/>
        <a:ext cx="3869409" cy="639310"/>
      </dsp:txXfrm>
    </dsp:sp>
    <dsp:sp modelId="{EA7DE01B-C877-44A4-97EB-8D622F3E59CF}">
      <dsp:nvSpPr>
        <dsp:cNvPr id="0" name=""/>
        <dsp:cNvSpPr/>
      </dsp:nvSpPr>
      <dsp:spPr>
        <a:xfrm>
          <a:off x="0" y="2767549"/>
          <a:ext cx="562654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48106"/>
              <a:satOff val="4508"/>
              <a:lumOff val="16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7CC95-C619-445D-A0A7-24729C343BF0}">
      <dsp:nvSpPr>
        <dsp:cNvPr id="0" name=""/>
        <dsp:cNvSpPr/>
      </dsp:nvSpPr>
      <dsp:spPr>
        <a:xfrm>
          <a:off x="281327" y="2413309"/>
          <a:ext cx="3938579" cy="708480"/>
        </a:xfrm>
        <a:prstGeom prst="roundRect">
          <a:avLst/>
        </a:prstGeom>
        <a:solidFill>
          <a:schemeClr val="accent2">
            <a:hueOff val="-748106"/>
            <a:satOff val="4508"/>
            <a:lumOff val="1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Bootstrapping</a:t>
          </a:r>
        </a:p>
      </dsp:txBody>
      <dsp:txXfrm>
        <a:off x="315912" y="2447894"/>
        <a:ext cx="3869409" cy="639310"/>
      </dsp:txXfrm>
    </dsp:sp>
    <dsp:sp modelId="{66FE0F9D-5813-4B4E-99C3-51D47A522FD9}">
      <dsp:nvSpPr>
        <dsp:cNvPr id="0" name=""/>
        <dsp:cNvSpPr/>
      </dsp:nvSpPr>
      <dsp:spPr>
        <a:xfrm>
          <a:off x="0" y="3856189"/>
          <a:ext cx="5626542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96212"/>
              <a:satOff val="9017"/>
              <a:lumOff val="3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436FC-558C-427A-B799-5A7AAA38AB33}">
      <dsp:nvSpPr>
        <dsp:cNvPr id="0" name=""/>
        <dsp:cNvSpPr/>
      </dsp:nvSpPr>
      <dsp:spPr>
        <a:xfrm>
          <a:off x="281327" y="3501948"/>
          <a:ext cx="3938579" cy="708480"/>
        </a:xfrm>
        <a:prstGeom prst="roundRect">
          <a:avLst/>
        </a:prstGeom>
        <a:solidFill>
          <a:schemeClr val="accent2">
            <a:hueOff val="-1496212"/>
            <a:satOff val="9017"/>
            <a:lumOff val="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Imbalanced Classification</a:t>
          </a:r>
        </a:p>
      </dsp:txBody>
      <dsp:txXfrm>
        <a:off x="315912" y="3536533"/>
        <a:ext cx="3869409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1286D-A56C-4B60-8A2F-0A27AC956E2E}">
      <dsp:nvSpPr>
        <dsp:cNvPr id="0" name=""/>
        <dsp:cNvSpPr/>
      </dsp:nvSpPr>
      <dsp:spPr>
        <a:xfrm>
          <a:off x="506388" y="529681"/>
          <a:ext cx="4726295" cy="4726295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Bootstrapping method refers to the procedure of repeatedly sampling (with replacement) from the dataset. </a:t>
          </a:r>
        </a:p>
      </dsp:txBody>
      <dsp:txXfrm>
        <a:off x="2869536" y="1232999"/>
        <a:ext cx="1659829" cy="3319659"/>
      </dsp:txXfrm>
    </dsp:sp>
    <dsp:sp modelId="{E072F0B0-75B5-4BB2-8918-9E38399107E4}">
      <dsp:nvSpPr>
        <dsp:cNvPr id="0" name=""/>
        <dsp:cNvSpPr/>
      </dsp:nvSpPr>
      <dsp:spPr>
        <a:xfrm>
          <a:off x="393857" y="529681"/>
          <a:ext cx="4726295" cy="472629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As a result, we could obtain multiple datasets from the initial dataset, and would be able to measure variation among datasets. </a:t>
          </a:r>
        </a:p>
      </dsp:txBody>
      <dsp:txXfrm>
        <a:off x="1069042" y="1232999"/>
        <a:ext cx="1659829" cy="33196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0A291-56F0-459D-A236-C6554ECFBA3F}">
      <dsp:nvSpPr>
        <dsp:cNvPr id="0" name=""/>
        <dsp:cNvSpPr/>
      </dsp:nvSpPr>
      <dsp:spPr>
        <a:xfrm>
          <a:off x="0" y="595133"/>
          <a:ext cx="10515600" cy="10987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A1D12-81CC-4450-A138-4882F57F1E22}">
      <dsp:nvSpPr>
        <dsp:cNvPr id="0" name=""/>
        <dsp:cNvSpPr/>
      </dsp:nvSpPr>
      <dsp:spPr>
        <a:xfrm>
          <a:off x="332359" y="842343"/>
          <a:ext cx="604289" cy="604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4219E-235A-4174-B4B8-B86DB8600159}">
      <dsp:nvSpPr>
        <dsp:cNvPr id="0" name=""/>
        <dsp:cNvSpPr/>
      </dsp:nvSpPr>
      <dsp:spPr>
        <a:xfrm>
          <a:off x="1269008" y="595133"/>
          <a:ext cx="4732020" cy="1098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80" tIns="116280" rIns="116280" bIns="1162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Oversampling- sample (with replacement) from the underrepresented group, until we obtain a group of a similar size. </a:t>
          </a:r>
        </a:p>
      </dsp:txBody>
      <dsp:txXfrm>
        <a:off x="1269008" y="595133"/>
        <a:ext cx="4732020" cy="1098708"/>
      </dsp:txXfrm>
    </dsp:sp>
    <dsp:sp modelId="{B10E3A72-B61E-4FC6-8ECA-E9C017FC43E3}">
      <dsp:nvSpPr>
        <dsp:cNvPr id="0" name=""/>
        <dsp:cNvSpPr/>
      </dsp:nvSpPr>
      <dsp:spPr>
        <a:xfrm>
          <a:off x="6001028" y="595133"/>
          <a:ext cx="4514571" cy="1098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80" tIns="116280" rIns="116280" bIns="1162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Makes the smaller group bigger, want to do this with larger data sets/the underrepresented group is still a large number (80,000/20,000)</a:t>
          </a:r>
        </a:p>
      </dsp:txBody>
      <dsp:txXfrm>
        <a:off x="6001028" y="595133"/>
        <a:ext cx="4514571" cy="1098708"/>
      </dsp:txXfrm>
    </dsp:sp>
    <dsp:sp modelId="{E0E5645B-C9FC-421E-8B02-39EDFF2AB043}">
      <dsp:nvSpPr>
        <dsp:cNvPr id="0" name=""/>
        <dsp:cNvSpPr/>
      </dsp:nvSpPr>
      <dsp:spPr>
        <a:xfrm>
          <a:off x="0" y="1968520"/>
          <a:ext cx="10515600" cy="10987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74859-1525-4B5C-B278-1A8D333DD31B}">
      <dsp:nvSpPr>
        <dsp:cNvPr id="0" name=""/>
        <dsp:cNvSpPr/>
      </dsp:nvSpPr>
      <dsp:spPr>
        <a:xfrm>
          <a:off x="332359" y="2215729"/>
          <a:ext cx="604289" cy="604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B870C-63FB-4D69-A762-BA397F40EF44}">
      <dsp:nvSpPr>
        <dsp:cNvPr id="0" name=""/>
        <dsp:cNvSpPr/>
      </dsp:nvSpPr>
      <dsp:spPr>
        <a:xfrm>
          <a:off x="1269008" y="1968520"/>
          <a:ext cx="4732020" cy="1098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80" tIns="116280" rIns="116280" bIns="1162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Undersampling- sample from the overrepresented group, until the two groups are of similar size.</a:t>
          </a:r>
        </a:p>
      </dsp:txBody>
      <dsp:txXfrm>
        <a:off x="1269008" y="1968520"/>
        <a:ext cx="4732020" cy="1098708"/>
      </dsp:txXfrm>
    </dsp:sp>
    <dsp:sp modelId="{5DC55643-8194-4BB3-B998-C80532007B17}">
      <dsp:nvSpPr>
        <dsp:cNvPr id="0" name=""/>
        <dsp:cNvSpPr/>
      </dsp:nvSpPr>
      <dsp:spPr>
        <a:xfrm>
          <a:off x="6001028" y="1968520"/>
          <a:ext cx="4514571" cy="1098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80" tIns="116280" rIns="116280" bIns="1162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Makes the bigger group smaller, use when we have an already small dataset(100/20)</a:t>
          </a:r>
        </a:p>
      </dsp:txBody>
      <dsp:txXfrm>
        <a:off x="6001028" y="1968520"/>
        <a:ext cx="4514571" cy="10987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F5E70-DE1B-4330-9F50-9153346A19E9}">
      <dsp:nvSpPr>
        <dsp:cNvPr id="0" name=""/>
        <dsp:cNvSpPr/>
      </dsp:nvSpPr>
      <dsp:spPr>
        <a:xfrm>
          <a:off x="0" y="949585"/>
          <a:ext cx="7003777" cy="175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34B26-3970-4DE8-8B5D-D4EF349220C9}">
      <dsp:nvSpPr>
        <dsp:cNvPr id="0" name=""/>
        <dsp:cNvSpPr/>
      </dsp:nvSpPr>
      <dsp:spPr>
        <a:xfrm>
          <a:off x="530307" y="1344029"/>
          <a:ext cx="964194" cy="964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D8C9A-ACC6-482C-BEE8-B3733FC26205}">
      <dsp:nvSpPr>
        <dsp:cNvPr id="0" name=""/>
        <dsp:cNvSpPr/>
      </dsp:nvSpPr>
      <dsp:spPr>
        <a:xfrm>
          <a:off x="2024809" y="949585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Naïve Approach</a:t>
          </a:r>
        </a:p>
      </dsp:txBody>
      <dsp:txXfrm>
        <a:off x="2024809" y="949585"/>
        <a:ext cx="4978967" cy="1753081"/>
      </dsp:txXfrm>
    </dsp:sp>
    <dsp:sp modelId="{6A0EADF4-4374-4894-8853-EE72FBFD6A0D}">
      <dsp:nvSpPr>
        <dsp:cNvPr id="0" name=""/>
        <dsp:cNvSpPr/>
      </dsp:nvSpPr>
      <dsp:spPr>
        <a:xfrm>
          <a:off x="0" y="3140937"/>
          <a:ext cx="7003777" cy="17530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0A828-96F1-4431-A411-124B83BEC270}">
      <dsp:nvSpPr>
        <dsp:cNvPr id="0" name=""/>
        <dsp:cNvSpPr/>
      </dsp:nvSpPr>
      <dsp:spPr>
        <a:xfrm>
          <a:off x="530307" y="3535381"/>
          <a:ext cx="964194" cy="964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087CD-B40C-4C68-B38F-40DBAA953121}">
      <dsp:nvSpPr>
        <dsp:cNvPr id="0" name=""/>
        <dsp:cNvSpPr/>
      </dsp:nvSpPr>
      <dsp:spPr>
        <a:xfrm>
          <a:off x="2024809" y="3140937"/>
          <a:ext cx="4978967" cy="175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534" tIns="185534" rIns="185534" bIns="18553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Complex approach</a:t>
          </a:r>
        </a:p>
      </dsp:txBody>
      <dsp:txXfrm>
        <a:off x="2024809" y="3140937"/>
        <a:ext cx="4978967" cy="1753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8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8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4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8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12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04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2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3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6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33" descr="Electronic System">
            <a:extLst>
              <a:ext uri="{FF2B5EF4-FFF2-40B4-BE49-F238E27FC236}">
                <a16:creationId xmlns:a16="http://schemas.microsoft.com/office/drawing/2014/main" id="{CFA42C69-D564-3045-7B35-D82FA778A7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59" b="6254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6019485" cy="3755144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Data 300 Recap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en-US" sz="2200">
                <a:solidFill>
                  <a:srgbClr val="FFFFFF"/>
                </a:solidFill>
              </a:rPr>
              <a:t>Tai, Thomas, Sam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29BE-9366-1F38-B16B-F6F87196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Supervised Machine 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C7A6-D75D-63F1-FE76-D0026711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MSE can be decomposed to</a:t>
            </a:r>
            <a:endParaRPr lang="en-US">
              <a:solidFill>
                <a:srgbClr val="FFFFFF"/>
              </a:solidFill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63032D5-D1DF-347C-08F0-1709E006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39" y="2850671"/>
            <a:ext cx="6348503" cy="7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0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29BE-9366-1F38-B16B-F6F87196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Supervised Machine 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C7A6-D75D-63F1-FE76-D0026711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MSE can be decomposed to</a:t>
            </a:r>
            <a:endParaRPr lang="en-US" dirty="0">
              <a:solidFill>
                <a:srgbClr val="FFFFFF"/>
              </a:solidFill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There are 3 components in MSE: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Times New Roman"/>
              </a:rPr>
              <a:t>Variance of the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Times New Roman"/>
              </a:rPr>
              <a:t>Bias of the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Times New Roman"/>
              </a:rPr>
              <a:t>Irreducible variance that cannot be controlled by the model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63032D5-D1DF-347C-08F0-1709E006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39" y="2764407"/>
            <a:ext cx="6348503" cy="7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29BE-9366-1F38-B16B-F6F87196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Bias-Variance Tradeoff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C7A6-D75D-63F1-FE76-D0026711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MSE can be decomposed to</a:t>
            </a:r>
            <a:endParaRPr lang="en-US" dirty="0">
              <a:solidFill>
                <a:srgbClr val="FFFFFF"/>
              </a:solidFill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There are 3 components in MSE: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Times New Roman"/>
              </a:rPr>
              <a:t>Variance of the model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cs typeface="Times New Roman"/>
              </a:rPr>
              <a:t>The amount of change in the model when we change the training set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Times New Roman"/>
              </a:rPr>
              <a:t>Bias of the model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cs typeface="Times New Roman"/>
              </a:rPr>
              <a:t>The error introduced by using the model to approximate a real life problem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Times New Roman"/>
              </a:rPr>
              <a:t>Irreducible variance that cannot be controlled by the model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63032D5-D1DF-347C-08F0-1709E006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48" y="2505615"/>
            <a:ext cx="6348503" cy="7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9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29BE-9366-1F38-B16B-F6F87196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Bias-Variance Tradeoff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C7A6-D75D-63F1-FE76-D0026711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MSE can be decomposed to</a:t>
            </a:r>
            <a:endParaRPr lang="en-US" dirty="0">
              <a:solidFill>
                <a:srgbClr val="FFFFFF"/>
              </a:solidFill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There are 3 components in MSE: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Times New Roman"/>
              </a:rPr>
              <a:t>Variance of the model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cs typeface="Times New Roman"/>
              </a:rPr>
              <a:t>The amount of change in the model when we change the training set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rgbClr val="00B0F0"/>
                </a:solidFill>
                <a:cs typeface="Times New Roman"/>
              </a:rPr>
              <a:t>Tend to be low if the model is simple and less flexible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Times New Roman"/>
              </a:rPr>
              <a:t>Bias of the model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cs typeface="Times New Roman"/>
              </a:rPr>
              <a:t>The error introduced by using the model to approximate a real-life problem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rgbClr val="00B0F0"/>
                </a:solidFill>
                <a:cs typeface="Times New Roman"/>
              </a:rPr>
              <a:t>Tend to be low if the model if the model is flexible and complicated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Times New Roman"/>
              </a:rPr>
              <a:t>Irreducible variance that cannot be controlled by the model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63032D5-D1DF-347C-08F0-1709E006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62" y="2448105"/>
            <a:ext cx="6348503" cy="7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29BE-9366-1F38-B16B-F6F87196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Bias-Variance Tradeoff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C7A6-D75D-63F1-FE76-D0026711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MSE can be decomposed to</a:t>
            </a:r>
            <a:endParaRPr lang="en-US">
              <a:solidFill>
                <a:srgbClr val="FFFFFF"/>
              </a:solidFill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Hence, it is challenging to find a model that can reduce variance and bias at the same time! 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63032D5-D1DF-347C-08F0-1709E006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62" y="2563124"/>
            <a:ext cx="6348503" cy="7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3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Definition</a:t>
            </a:r>
            <a:r>
              <a:rPr lang="en-US"/>
              <a:t>: Linear Regression is to assume a </a:t>
            </a:r>
            <a:r>
              <a:rPr lang="en-US">
                <a:solidFill>
                  <a:srgbClr val="00B0F0"/>
                </a:solidFill>
              </a:rPr>
              <a:t>linear relationship</a:t>
            </a:r>
            <a:r>
              <a:rPr lang="en-US"/>
              <a:t> between a predictor and a response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4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Definition</a:t>
            </a:r>
            <a:r>
              <a:rPr lang="en-US"/>
              <a:t>: Linear Regression is to assume a </a:t>
            </a:r>
            <a:r>
              <a:rPr lang="en-US">
                <a:solidFill>
                  <a:srgbClr val="00B0F0"/>
                </a:solidFill>
              </a:rPr>
              <a:t>linear relationship</a:t>
            </a:r>
            <a:r>
              <a:rPr lang="en-US"/>
              <a:t> between a predictor and a response</a:t>
            </a:r>
          </a:p>
          <a:p>
            <a:r>
              <a:rPr lang="en-US"/>
              <a:t>So what is a linear relationship?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80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Definition</a:t>
            </a:r>
            <a:r>
              <a:rPr lang="en-US" dirty="0"/>
              <a:t>: Linear Regression is to assume a </a:t>
            </a:r>
            <a:r>
              <a:rPr lang="en-US" dirty="0">
                <a:solidFill>
                  <a:srgbClr val="00B0F0"/>
                </a:solidFill>
              </a:rPr>
              <a:t>linear relationship</a:t>
            </a:r>
            <a:r>
              <a:rPr lang="en-US" dirty="0"/>
              <a:t> between a predictor and a response</a:t>
            </a:r>
          </a:p>
          <a:p>
            <a:r>
              <a:rPr lang="en-US" dirty="0"/>
              <a:t>So what is a linear relationship?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A linear relationship must have the following form: y = a + bx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where x is a predictor, and y is the response. Further, a is the intercept, b is the slope 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When there are multiple predictors, LR take in the form: </a:t>
            </a:r>
          </a:p>
          <a:p>
            <a:pPr marL="457200" lvl="1" indent="0">
              <a:buClr>
                <a:srgbClr val="9634DC"/>
              </a:buClr>
              <a:buNone/>
            </a:pPr>
            <a:r>
              <a:rPr lang="en-US" sz="2800" i="1" dirty="0">
                <a:latin typeface="Times New Roman"/>
                <a:cs typeface="Times New Roman"/>
              </a:rPr>
              <a:t> y</a:t>
            </a:r>
            <a:r>
              <a:rPr lang="en-US" sz="2800" dirty="0">
                <a:latin typeface="Times New Roman"/>
                <a:cs typeface="Times New Roman"/>
              </a:rPr>
              <a:t> = </a:t>
            </a:r>
            <a:r>
              <a:rPr lang="en-US" sz="2800" i="1" dirty="0">
                <a:latin typeface="Times New Roman"/>
                <a:cs typeface="Times New Roman"/>
              </a:rPr>
              <a:t>b</a:t>
            </a:r>
            <a:r>
              <a:rPr lang="en-US" sz="2800" i="1" baseline="-25000" dirty="0">
                <a:latin typeface="Times New Roman"/>
                <a:cs typeface="Times New Roman"/>
              </a:rPr>
              <a:t>0</a:t>
            </a:r>
            <a:r>
              <a:rPr lang="en-US" sz="2800" dirty="0">
                <a:latin typeface="Times New Roman"/>
                <a:cs typeface="Times New Roman"/>
              </a:rPr>
              <a:t> + </a:t>
            </a:r>
            <a:r>
              <a:rPr lang="en-US" sz="2800" i="1" dirty="0">
                <a:latin typeface="Times New Roman"/>
                <a:cs typeface="Times New Roman"/>
              </a:rPr>
              <a:t>b</a:t>
            </a:r>
            <a:r>
              <a:rPr lang="en-US" sz="2800" i="1" baseline="-25000" dirty="0">
                <a:latin typeface="Times New Roman"/>
                <a:cs typeface="Times New Roman"/>
              </a:rPr>
              <a:t>1</a:t>
            </a:r>
            <a:r>
              <a:rPr lang="en-US" sz="2800" i="1" dirty="0">
                <a:latin typeface="Times New Roman"/>
                <a:cs typeface="Times New Roman"/>
              </a:rPr>
              <a:t>x</a:t>
            </a:r>
            <a:r>
              <a:rPr lang="en-US" sz="2800" i="1" baseline="-25000" dirty="0">
                <a:latin typeface="Times New Roman"/>
                <a:cs typeface="Times New Roman"/>
              </a:rPr>
              <a:t>1 </a:t>
            </a:r>
            <a:r>
              <a:rPr lang="en-US" sz="2800" dirty="0">
                <a:ea typeface="+mn-lt"/>
                <a:cs typeface="+mn-lt"/>
              </a:rPr>
              <a:t>+ </a:t>
            </a:r>
            <a:r>
              <a:rPr lang="en-US" sz="2800" i="1" dirty="0">
                <a:latin typeface="Times New Roman"/>
                <a:cs typeface="Times New Roman"/>
              </a:rPr>
              <a:t>b</a:t>
            </a:r>
            <a:r>
              <a:rPr lang="en-US" sz="2800" i="1" baseline="-25000" dirty="0">
                <a:latin typeface="Times New Roman"/>
                <a:cs typeface="Times New Roman"/>
              </a:rPr>
              <a:t>2</a:t>
            </a:r>
            <a:r>
              <a:rPr lang="en-US" sz="2800" i="1" dirty="0">
                <a:latin typeface="Times New Roman"/>
                <a:cs typeface="Times New Roman"/>
              </a:rPr>
              <a:t>x</a:t>
            </a:r>
            <a:r>
              <a:rPr lang="en-US" sz="2800" i="1" baseline="-25000" dirty="0">
                <a:latin typeface="Times New Roman"/>
                <a:cs typeface="Times New Roman"/>
              </a:rPr>
              <a:t>2</a:t>
            </a:r>
            <a:r>
              <a:rPr lang="en-US" sz="2800" i="1" dirty="0">
                <a:latin typeface="Times New Roman"/>
                <a:cs typeface="Times New Roman"/>
              </a:rPr>
              <a:t> + … + b</a:t>
            </a:r>
            <a:r>
              <a:rPr lang="en-US" sz="2800" i="1" baseline="-25000" dirty="0">
                <a:latin typeface="Times New Roman"/>
                <a:cs typeface="Times New Roman"/>
              </a:rPr>
              <a:t>D</a:t>
            </a:r>
            <a:r>
              <a:rPr lang="en-US" sz="2800" i="1" dirty="0">
                <a:latin typeface="Times New Roman"/>
                <a:cs typeface="Times New Roman"/>
              </a:rPr>
              <a:t>x</a:t>
            </a:r>
            <a:r>
              <a:rPr lang="en-US" sz="2800" i="1" baseline="-25000" dirty="0">
                <a:latin typeface="Times New Roman"/>
                <a:cs typeface="Times New Roman"/>
              </a:rPr>
              <a:t>D</a:t>
            </a:r>
            <a:r>
              <a:rPr lang="en-US" sz="2800" i="1" dirty="0">
                <a:latin typeface="Times New Roman"/>
                <a:cs typeface="Times New Roman"/>
              </a:rPr>
              <a:t> </a:t>
            </a:r>
            <a:r>
              <a:rPr lang="en-US" dirty="0">
                <a:ea typeface="+mn-lt"/>
                <a:cs typeface="+mn-lt"/>
              </a:rPr>
              <a:t>where D is the total number of         variables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61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Definition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b="1" dirty="0">
                <a:solidFill>
                  <a:srgbClr val="FFFFFF"/>
                </a:solidFill>
                <a:latin typeface="Avenir Next LT Pro"/>
                <a:cs typeface="Times New Roman"/>
              </a:rPr>
              <a:t>Objective: </a:t>
            </a: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the goal of LR is to calculate </a:t>
            </a:r>
            <a:r>
              <a:rPr lang="en-US" dirty="0">
                <a:latin typeface="Times New Roman"/>
                <a:cs typeface="Times New Roman"/>
              </a:rPr>
              <a:t>b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, b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, b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, …, </a:t>
            </a:r>
            <a:r>
              <a:rPr lang="en-US" dirty="0" err="1">
                <a:latin typeface="Times New Roman"/>
                <a:cs typeface="Times New Roman"/>
              </a:rPr>
              <a:t>b</a:t>
            </a:r>
            <a:r>
              <a:rPr lang="en-US" baseline="-25000" dirty="0" err="1">
                <a:latin typeface="Times New Roman"/>
                <a:cs typeface="Times New Roman"/>
              </a:rPr>
              <a:t>D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so that the model best 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fits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the training set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Clr>
                <a:srgbClr val="9634DC"/>
              </a:buClr>
            </a:pPr>
            <a:endParaRPr lang="en-US" b="1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033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597243" cy="4059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Definition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b="1" dirty="0">
                <a:solidFill>
                  <a:srgbClr val="FFFFFF"/>
                </a:solidFill>
                <a:latin typeface="Avenir Next LT Pro"/>
                <a:cs typeface="Times New Roman"/>
              </a:rPr>
              <a:t>Objective: </a:t>
            </a: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the goal of LR is to calculate </a:t>
            </a:r>
            <a:r>
              <a:rPr lang="en-US" dirty="0">
                <a:latin typeface="Times New Roman"/>
                <a:cs typeface="Times New Roman"/>
              </a:rPr>
              <a:t>b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, b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, b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, …, </a:t>
            </a:r>
            <a:r>
              <a:rPr lang="en-US" dirty="0" err="1">
                <a:latin typeface="Times New Roman"/>
                <a:cs typeface="Times New Roman"/>
              </a:rPr>
              <a:t>b</a:t>
            </a:r>
            <a:r>
              <a:rPr lang="en-US" baseline="-25000" dirty="0" err="1">
                <a:latin typeface="Times New Roman"/>
                <a:cs typeface="Times New Roman"/>
              </a:rPr>
              <a:t>D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so that the model best 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fits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the training set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So how do we define 'fit'?</a:t>
            </a:r>
          </a:p>
          <a:p>
            <a:pPr>
              <a:buClr>
                <a:srgbClr val="9634DC"/>
              </a:buClr>
            </a:pPr>
            <a:endParaRPr lang="en-US" b="1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20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9BA5-00CC-C2CC-537F-E2A1EAD7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300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62103-E284-CD04-B25D-ACAEA9DC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all had the same syllabus and same Professor, Professor Odongo</a:t>
            </a:r>
          </a:p>
          <a:p>
            <a:r>
              <a:rPr lang="en-US"/>
              <a:t>We all took Data 300 Fall 2023 (last semester)</a:t>
            </a:r>
          </a:p>
        </p:txBody>
      </p:sp>
    </p:spTree>
    <p:extLst>
      <p:ext uri="{BB962C8B-B14F-4D97-AF65-F5344CB8AC3E}">
        <p14:creationId xmlns:p14="http://schemas.microsoft.com/office/powerpoint/2010/main" val="1713363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9794422" cy="13654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So how do we define 'fit'?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882E3-78D2-E180-17AA-5C365BCC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69" y="2763611"/>
            <a:ext cx="5617028" cy="33854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42CB71-48FA-33FD-5AB8-796538BEAD33}"/>
              </a:ext>
            </a:extLst>
          </p:cNvPr>
          <p:cNvSpPr txBox="1">
            <a:spLocks/>
          </p:cNvSpPr>
          <p:nvPr/>
        </p:nvSpPr>
        <p:spPr>
          <a:xfrm>
            <a:off x="7263493" y="3775528"/>
            <a:ext cx="4201887" cy="1365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Which line is a better fit? Green or yellow?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99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9794422" cy="13654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So how do we define 'fit'?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42CB71-48FA-33FD-5AB8-796538BEAD33}"/>
              </a:ext>
            </a:extLst>
          </p:cNvPr>
          <p:cNvSpPr txBox="1">
            <a:spLocks/>
          </p:cNvSpPr>
          <p:nvPr/>
        </p:nvSpPr>
        <p:spPr>
          <a:xfrm>
            <a:off x="7263493" y="3163207"/>
            <a:ext cx="4201887" cy="2494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The classical way to </a:t>
            </a:r>
            <a:r>
              <a:rPr lang="en-US" dirty="0"/>
              <a:t>decide fit is to measure </a:t>
            </a:r>
            <a:r>
              <a:rPr lang="en-US" dirty="0">
                <a:solidFill>
                  <a:srgbClr val="00B0F0"/>
                </a:solidFill>
              </a:rPr>
              <a:t>how big of a mistake</a:t>
            </a:r>
            <a:r>
              <a:rPr lang="en-US" dirty="0"/>
              <a:t> a model made on the training set</a:t>
            </a:r>
          </a:p>
        </p:txBody>
      </p:sp>
      <p:pic>
        <p:nvPicPr>
          <p:cNvPr id="5" name="Picture 4" descr="A graph of age and age of car&#10;&#10;Description automatically generated">
            <a:extLst>
              <a:ext uri="{FF2B5EF4-FFF2-40B4-BE49-F238E27FC236}">
                <a16:creationId xmlns:a16="http://schemas.microsoft.com/office/drawing/2014/main" id="{FAE33FAF-1064-01D0-7603-B08B5AB22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96" y="2804432"/>
            <a:ext cx="5494564" cy="33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9794422" cy="13654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So how do we define 'fit'?</a:t>
            </a:r>
            <a:endParaRPr lang="en-US"/>
          </a:p>
        </p:txBody>
      </p:sp>
      <p:pic>
        <p:nvPicPr>
          <p:cNvPr id="4" name="Picture 3" descr="A graph of age and age of car&#10;&#10;Description automatically generated">
            <a:extLst>
              <a:ext uri="{FF2B5EF4-FFF2-40B4-BE49-F238E27FC236}">
                <a16:creationId xmlns:a16="http://schemas.microsoft.com/office/drawing/2014/main" id="{B765688C-5956-F698-FAA2-4D6C4771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96" y="2804432"/>
            <a:ext cx="5317671" cy="3208564"/>
          </a:xfrm>
          <a:prstGeom prst="rect">
            <a:avLst/>
          </a:prstGeom>
        </p:spPr>
      </p:pic>
      <p:pic>
        <p:nvPicPr>
          <p:cNvPr id="7" name="Picture 6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E0539A37-E6EF-E85A-699D-57335F8D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63" y="4077381"/>
            <a:ext cx="5743575" cy="581025"/>
          </a:xfrm>
          <a:prstGeom prst="rect">
            <a:avLst/>
          </a:prstGeom>
        </p:spPr>
      </p:pic>
      <p:pic>
        <p:nvPicPr>
          <p:cNvPr id="8" name="Picture 7" descr="A black and white rectangle with black text&#10;&#10;Description automatically generated">
            <a:extLst>
              <a:ext uri="{FF2B5EF4-FFF2-40B4-BE49-F238E27FC236}">
                <a16:creationId xmlns:a16="http://schemas.microsoft.com/office/drawing/2014/main" id="{1E98461A-E5D5-F55E-0D0E-022005CAB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331" y="4852988"/>
            <a:ext cx="5762625" cy="5810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6476DA-477C-09F0-1FE6-1C5BB87F730E}"/>
              </a:ext>
            </a:extLst>
          </p:cNvPr>
          <p:cNvSpPr txBox="1">
            <a:spLocks/>
          </p:cNvSpPr>
          <p:nvPr/>
        </p:nvSpPr>
        <p:spPr>
          <a:xfrm>
            <a:off x="6828065" y="2727777"/>
            <a:ext cx="4868636" cy="117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The classical way to </a:t>
            </a:r>
            <a:r>
              <a:rPr lang="en-US" sz="2200" dirty="0"/>
              <a:t>decide fit is to measure </a:t>
            </a:r>
            <a:r>
              <a:rPr lang="en-US" sz="2200" dirty="0">
                <a:solidFill>
                  <a:srgbClr val="00B0F0"/>
                </a:solidFill>
              </a:rPr>
              <a:t>how big of a mistake</a:t>
            </a:r>
            <a:r>
              <a:rPr lang="en-US" sz="2200" dirty="0"/>
              <a:t> a model made on the training set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4F8904-C67C-2AF7-05A3-C70E303D429B}"/>
              </a:ext>
            </a:extLst>
          </p:cNvPr>
          <p:cNvSpPr txBox="1">
            <a:spLocks/>
          </p:cNvSpPr>
          <p:nvPr/>
        </p:nvSpPr>
        <p:spPr>
          <a:xfrm>
            <a:off x="6828064" y="5421991"/>
            <a:ext cx="4963886" cy="11749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In other words, the model has made a (100k-50k) mistake for this sample unit</a:t>
            </a:r>
          </a:p>
        </p:txBody>
      </p:sp>
    </p:spTree>
    <p:extLst>
      <p:ext uri="{BB962C8B-B14F-4D97-AF65-F5344CB8AC3E}">
        <p14:creationId xmlns:p14="http://schemas.microsoft.com/office/powerpoint/2010/main" val="3151566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9794422" cy="13654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So how do we define 'fit'?</a:t>
            </a:r>
            <a:endParaRPr lang="en-US"/>
          </a:p>
        </p:txBody>
      </p:sp>
      <p:pic>
        <p:nvPicPr>
          <p:cNvPr id="4" name="Picture 3" descr="A graph of age and age of car&#10;&#10;Description automatically generated">
            <a:extLst>
              <a:ext uri="{FF2B5EF4-FFF2-40B4-BE49-F238E27FC236}">
                <a16:creationId xmlns:a16="http://schemas.microsoft.com/office/drawing/2014/main" id="{B765688C-5956-F698-FAA2-4D6C47719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96" y="2804432"/>
            <a:ext cx="5317671" cy="320856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36476DA-477C-09F0-1FE6-1C5BB87F730E}"/>
              </a:ext>
            </a:extLst>
          </p:cNvPr>
          <p:cNvSpPr txBox="1">
            <a:spLocks/>
          </p:cNvSpPr>
          <p:nvPr/>
        </p:nvSpPr>
        <p:spPr>
          <a:xfrm>
            <a:off x="7236279" y="4102098"/>
            <a:ext cx="4868636" cy="11749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We call this a </a:t>
            </a:r>
            <a:r>
              <a:rPr lang="en-US" sz="2200">
                <a:solidFill>
                  <a:srgbClr val="00B0F0"/>
                </a:solidFill>
              </a:rPr>
              <a:t>residual</a:t>
            </a:r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9149F-C4BE-FA7B-42F9-0D3CB951C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77" y="4442052"/>
            <a:ext cx="2190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12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202636" cy="4059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Definition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b="1" dirty="0">
                <a:solidFill>
                  <a:srgbClr val="FFFFFF"/>
                </a:solidFill>
                <a:latin typeface="Avenir Next LT Pro"/>
                <a:cs typeface="Times New Roman"/>
              </a:rPr>
              <a:t>Objective: 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the goal of LR is to calculate </a:t>
            </a:r>
            <a:r>
              <a:rPr lang="en-US" dirty="0">
                <a:latin typeface="Times New Roman"/>
                <a:cs typeface="Times New Roman"/>
              </a:rPr>
              <a:t>b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, b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, b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, …, </a:t>
            </a:r>
            <a:r>
              <a:rPr lang="en-US" dirty="0" err="1">
                <a:latin typeface="Times New Roman"/>
                <a:cs typeface="Times New Roman"/>
              </a:rPr>
              <a:t>b</a:t>
            </a:r>
            <a:r>
              <a:rPr lang="en-US" baseline="-25000" dirty="0" err="1">
                <a:latin typeface="Times New Roman"/>
                <a:cs typeface="Times New Roman"/>
              </a:rPr>
              <a:t>D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so that the model best 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fits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the training set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We also want to </a:t>
            </a:r>
            <a:r>
              <a:rPr lang="en-US" dirty="0">
                <a:solidFill>
                  <a:srgbClr val="00B0F0"/>
                </a:solidFill>
                <a:latin typeface="Avenir Next LT Pro"/>
                <a:cs typeface="Times New Roman"/>
              </a:rPr>
              <a:t>minimize the residual</a:t>
            </a: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 for each sample unit</a:t>
            </a: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498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202636" cy="4059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Definition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b="1" dirty="0">
                <a:solidFill>
                  <a:srgbClr val="FFFFFF"/>
                </a:solidFill>
                <a:latin typeface="Avenir Next LT Pro"/>
                <a:cs typeface="Times New Roman"/>
              </a:rPr>
              <a:t>Objective: 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the goal of LR is to calculate </a:t>
            </a:r>
            <a:r>
              <a:rPr lang="en-US" dirty="0">
                <a:latin typeface="Times New Roman"/>
                <a:cs typeface="Times New Roman"/>
              </a:rPr>
              <a:t>b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, b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, b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, …, </a:t>
            </a:r>
            <a:r>
              <a:rPr lang="en-US" dirty="0" err="1">
                <a:latin typeface="Times New Roman"/>
                <a:cs typeface="Times New Roman"/>
              </a:rPr>
              <a:t>b</a:t>
            </a:r>
            <a:r>
              <a:rPr lang="en-US" baseline="-25000" dirty="0" err="1">
                <a:latin typeface="Times New Roman"/>
                <a:cs typeface="Times New Roman"/>
              </a:rPr>
              <a:t>D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so that the model best 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fits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the training set</a:t>
            </a:r>
            <a:endParaRPr lang="en-US" b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We also want to </a:t>
            </a:r>
            <a:r>
              <a:rPr lang="en-US" dirty="0">
                <a:solidFill>
                  <a:srgbClr val="00B0F0"/>
                </a:solidFill>
                <a:latin typeface="Avenir Next LT Pro"/>
                <a:cs typeface="Times New Roman"/>
              </a:rPr>
              <a:t>minimize the residual</a:t>
            </a: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 for each sample unit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Specifically, it is to minimize the sum of squared residuals by using the </a:t>
            </a:r>
            <a:r>
              <a:rPr lang="en-US" dirty="0">
                <a:solidFill>
                  <a:srgbClr val="00B0F0"/>
                </a:solidFill>
                <a:latin typeface="Avenir Next LT Pro"/>
                <a:cs typeface="Times New Roman"/>
              </a:rPr>
              <a:t>Ordinary Least Squared (OLS) </a:t>
            </a: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method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6775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202636" cy="4059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Definition</a:t>
            </a:r>
            <a:endParaRPr lang="en-US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Objective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b="1">
                <a:solidFill>
                  <a:srgbClr val="FFFFFF"/>
                </a:solidFill>
                <a:latin typeface="Avenir Next LT Pro"/>
                <a:cs typeface="Times New Roman"/>
              </a:rPr>
              <a:t>Potential problems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6119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202636" cy="4059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Definition</a:t>
            </a:r>
            <a:endParaRPr lang="en-US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Objective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b="1">
                <a:solidFill>
                  <a:srgbClr val="FFFFFF"/>
                </a:solidFill>
                <a:latin typeface="Avenir Next LT Pro"/>
                <a:cs typeface="Times New Roman"/>
              </a:rPr>
              <a:t>Potential problems: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Identify non-linearity in the data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542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202636" cy="4059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Definition</a:t>
            </a:r>
            <a:endParaRPr lang="en-US" sz="2400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sz="2400" dirty="0">
                <a:solidFill>
                  <a:srgbClr val="FFFFFF"/>
                </a:solidFill>
                <a:latin typeface="Avenir Next LT Pro"/>
                <a:cs typeface="Times New Roman"/>
              </a:rPr>
              <a:t>Objective</a:t>
            </a:r>
            <a:endParaRPr lang="en-US" sz="2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sz="2400" b="1" dirty="0">
                <a:solidFill>
                  <a:srgbClr val="FFFFFF"/>
                </a:solidFill>
                <a:latin typeface="Avenir Next LT Pro"/>
                <a:cs typeface="Times New Roman"/>
              </a:rPr>
              <a:t>Potential problems: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rgbClr val="FFFFFF"/>
                </a:solidFill>
                <a:latin typeface="Avenir Next LT Pro"/>
                <a:cs typeface="Times New Roman"/>
              </a:rPr>
              <a:t>Identify </a:t>
            </a:r>
            <a:r>
              <a:rPr lang="en-US" sz="2000" dirty="0">
                <a:solidFill>
                  <a:srgbClr val="00B0F0"/>
                </a:solidFill>
                <a:latin typeface="Avenir Next LT Pro"/>
                <a:cs typeface="Times New Roman"/>
              </a:rPr>
              <a:t>non-linearity</a:t>
            </a:r>
            <a:r>
              <a:rPr lang="en-US" sz="2000" dirty="0">
                <a:solidFill>
                  <a:srgbClr val="FFFFFF"/>
                </a:solidFill>
                <a:latin typeface="Avenir Next LT Pro"/>
                <a:cs typeface="Times New Roman"/>
              </a:rPr>
              <a:t> in the data</a:t>
            </a:r>
          </a:p>
          <a:p>
            <a:pPr lvl="2">
              <a:buClr>
                <a:srgbClr val="9634DC"/>
              </a:buClr>
              <a:buFont typeface="Wingdings" panose="020B0604020202020204" pitchFamily="34" charset="0"/>
              <a:buChar char="§"/>
            </a:pPr>
            <a:r>
              <a:rPr lang="en-US" sz="1600" dirty="0">
                <a:solidFill>
                  <a:srgbClr val="FFFFFF"/>
                </a:solidFill>
                <a:latin typeface="Avenir Next LT Pro"/>
                <a:cs typeface="Times New Roman"/>
              </a:rPr>
              <a:t>Given “model” as the generated linear regression model in R, plot (model) gives a residual-fitted value plot.</a:t>
            </a:r>
          </a:p>
          <a:p>
            <a:pPr lvl="2">
              <a:buClr>
                <a:srgbClr val="9634DC"/>
              </a:buClr>
              <a:buFont typeface="Wingdings" panose="020B0604020202020204" pitchFamily="34" charset="0"/>
              <a:buChar char="§"/>
            </a:pPr>
            <a:r>
              <a:rPr lang="en-US" sz="1600" dirty="0">
                <a:solidFill>
                  <a:srgbClr val="FFFFFF"/>
                </a:solidFill>
                <a:latin typeface="Avenir Next LT Pro"/>
                <a:cs typeface="Times New Roman"/>
              </a:rPr>
              <a:t>A plot with </a:t>
            </a:r>
            <a:r>
              <a:rPr lang="en-US" sz="1600" dirty="0">
                <a:solidFill>
                  <a:srgbClr val="00B0F0"/>
                </a:solidFill>
                <a:latin typeface="Avenir Next LT Pro"/>
                <a:cs typeface="Times New Roman"/>
              </a:rPr>
              <a:t>obvious pattern</a:t>
            </a:r>
            <a:r>
              <a:rPr lang="en-US" sz="1600" dirty="0">
                <a:solidFill>
                  <a:srgbClr val="FFFFFF"/>
                </a:solidFill>
                <a:latin typeface="Avenir Next LT Pro"/>
                <a:cs typeface="Times New Roman"/>
              </a:rPr>
              <a:t> would indicate </a:t>
            </a:r>
            <a:endParaRPr lang="en-US" sz="200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914400" lvl="2" indent="0">
              <a:buClr>
                <a:srgbClr val="9634DC"/>
              </a:buClr>
              <a:buNone/>
            </a:pPr>
            <a:r>
              <a:rPr lang="en-US" sz="1600" dirty="0">
                <a:solidFill>
                  <a:srgbClr val="FFFFFF"/>
                </a:solidFill>
                <a:latin typeface="Avenir Next LT Pro"/>
                <a:cs typeface="Times New Roman"/>
              </a:rPr>
              <a:t> non-linearity (left)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sz="2000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sz="2400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610F-FD6C-15AA-EF1D-D65C9F61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03" y="4419600"/>
            <a:ext cx="45053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20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202636" cy="4059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Definition</a:t>
            </a:r>
            <a:endParaRPr lang="en-US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Objective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b="1">
                <a:solidFill>
                  <a:srgbClr val="FFFFFF"/>
                </a:solidFill>
                <a:latin typeface="Avenir Next LT Pro"/>
                <a:cs typeface="Times New Roman"/>
              </a:rPr>
              <a:t>Potential problems: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Identify non-linearity in the data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Collinearity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298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9BA5-00CC-C2CC-537F-E2A1EAD7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Refreshing on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62103-E284-CD04-B25D-ACAEA9DC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b="1"/>
              <a:t>Unit/object</a:t>
            </a:r>
            <a:r>
              <a:rPr lang="en-US" sz="2000"/>
              <a:t>: an item we observe</a:t>
            </a:r>
          </a:p>
          <a:p>
            <a:r>
              <a:rPr lang="en-US" sz="2000" b="1"/>
              <a:t>Observation</a:t>
            </a:r>
            <a:r>
              <a:rPr lang="en-US" sz="2000"/>
              <a:t>: piece of information recorded for each unit</a:t>
            </a:r>
          </a:p>
          <a:p>
            <a:r>
              <a:rPr lang="en-US" sz="2000" b="1"/>
              <a:t>Variable</a:t>
            </a:r>
            <a:r>
              <a:rPr lang="en-US" sz="2000"/>
              <a:t>: characteristic that may vary from unit to unit</a:t>
            </a:r>
          </a:p>
          <a:p>
            <a:pPr lvl="1"/>
            <a:r>
              <a:rPr lang="en-US" sz="1600"/>
              <a:t>In most datasets, every row is an observation, every column is a variable</a:t>
            </a:r>
            <a:endParaRPr lang="en-US" sz="2000"/>
          </a:p>
          <a:p>
            <a:r>
              <a:rPr lang="en-US" sz="2000" b="1"/>
              <a:t>Predictor</a:t>
            </a:r>
            <a:r>
              <a:rPr lang="en-US" sz="2000"/>
              <a:t>: independent variable or variable used to predict a response</a:t>
            </a:r>
          </a:p>
          <a:p>
            <a:r>
              <a:rPr lang="en-US" sz="2000" b="1"/>
              <a:t>Response</a:t>
            </a:r>
            <a:r>
              <a:rPr lang="en-US" sz="2000"/>
              <a:t>: dependent varibale or variable being predicted</a:t>
            </a:r>
          </a:p>
          <a:p>
            <a:pPr lvl="1"/>
            <a:r>
              <a:rPr lang="en-US" sz="1600"/>
              <a:t>Eg: Income = 5,000$ * years of education + unaccounted error</a:t>
            </a:r>
            <a:r>
              <a:rPr lang="en-US" sz="1200"/>
              <a:t> </a:t>
            </a:r>
            <a:endParaRPr lang="en-US"/>
          </a:p>
          <a:p>
            <a:r>
              <a:rPr lang="en-US" sz="2000">
                <a:solidFill>
                  <a:srgbClr val="FFFFFF"/>
                </a:solidFill>
                <a:latin typeface="Avenir Next LT Pro"/>
                <a:cs typeface="Arial"/>
              </a:rPr>
              <a:t>Sometimes your analysis might not need a Response variable – </a:t>
            </a:r>
            <a:r>
              <a:rPr lang="en-US" sz="2000" b="1">
                <a:solidFill>
                  <a:srgbClr val="FFFFFF"/>
                </a:solidFill>
                <a:latin typeface="Avenir Next LT Pro"/>
                <a:cs typeface="Arial"/>
              </a:rPr>
              <a:t>Unsupervised </a:t>
            </a:r>
            <a:r>
              <a:rPr lang="en-US" sz="2000">
                <a:solidFill>
                  <a:srgbClr val="FFFFFF"/>
                </a:solidFill>
                <a:latin typeface="Avenir Next LT Pro"/>
                <a:cs typeface="Arial"/>
              </a:rPr>
              <a:t>LMs (covered in DATA180)</a:t>
            </a:r>
            <a:endParaRPr lang="en-US" sz="2000" dirty="0">
              <a:solidFill>
                <a:srgbClr val="FFFFFF"/>
              </a:solidFill>
              <a:latin typeface="Avenir Next LT Pro"/>
              <a:cs typeface="Arial"/>
            </a:endParaRPr>
          </a:p>
          <a:p>
            <a:r>
              <a:rPr lang="en-US" sz="2000">
                <a:cs typeface="Arial"/>
              </a:rPr>
              <a:t>Otherwise, the models are </a:t>
            </a:r>
            <a:r>
              <a:rPr lang="en-US" sz="2000" b="1">
                <a:cs typeface="Arial"/>
              </a:rPr>
              <a:t>Supervised </a:t>
            </a:r>
            <a:r>
              <a:rPr lang="en-US" sz="2000">
                <a:cs typeface="Arial"/>
              </a:rPr>
              <a:t>LMs (major focus in DATA300)</a:t>
            </a:r>
            <a:endParaRPr lang="en-US" sz="2000" dirty="0">
              <a:cs typeface="Arial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3435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202636" cy="4059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Definition</a:t>
            </a:r>
            <a:endParaRPr lang="en-US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Objective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b="1">
                <a:solidFill>
                  <a:srgbClr val="FFFFFF"/>
                </a:solidFill>
                <a:latin typeface="Avenir Next LT Pro"/>
                <a:cs typeface="Times New Roman"/>
              </a:rPr>
              <a:t>Potential problems: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Identify non-linearity in the data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Collinearity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2">
              <a:buClr>
                <a:srgbClr val="9634DC"/>
              </a:buClr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Refers to two variables strongly relating to each other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2">
              <a:buClr>
                <a:srgbClr val="9634DC"/>
              </a:buClr>
              <a:buFont typeface="Wingdings" panose="020B0604020202020204" pitchFamily="34" charset="0"/>
              <a:buChar char="§"/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Usually measured by </a:t>
            </a:r>
            <a:r>
              <a:rPr lang="en-US">
                <a:solidFill>
                  <a:srgbClr val="00B0F0"/>
                </a:solidFill>
                <a:latin typeface="Avenir Next LT Pro"/>
                <a:cs typeface="Times New Roman"/>
              </a:rPr>
              <a:t>Variational Inflation Factor (VIF)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with common thresholds VIF &gt; 5 or VIF &gt; 10 for high collinearity 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  <p:pic>
        <p:nvPicPr>
          <p:cNvPr id="4" name="Picture 3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40F54E51-BE62-0C3E-A590-A7E8B140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804" y="5508853"/>
            <a:ext cx="33337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6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202636" cy="40596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Definition</a:t>
            </a:r>
            <a:endParaRPr lang="en-US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Objective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b="1">
                <a:solidFill>
                  <a:srgbClr val="FFFFFF"/>
                </a:solidFill>
                <a:latin typeface="Avenir Next LT Pro"/>
                <a:cs typeface="Times New Roman"/>
              </a:rPr>
              <a:t>Potential problems: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Identify non-linearity in the data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Collinearity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  <a:ea typeface="+mn-lt"/>
                <a:cs typeface="Times New Roman"/>
              </a:rPr>
              <a:t>Error terms</a:t>
            </a:r>
            <a:endParaRPr lang="en-US" dirty="0">
              <a:solidFill>
                <a:srgbClr val="FFFFFF"/>
              </a:solidFill>
              <a:ea typeface="+mn-lt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8746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3FC2-EAB0-D89D-8EEE-D7002DBA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C020-EDE1-B7C9-0A2F-19DD41B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202636" cy="40596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Definition</a:t>
            </a:r>
            <a:endParaRPr lang="en-US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Objective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buClr>
                <a:srgbClr val="9634DC"/>
              </a:buClr>
            </a:pPr>
            <a:r>
              <a:rPr lang="en-US" b="1" dirty="0">
                <a:solidFill>
                  <a:srgbClr val="FFFFFF"/>
                </a:solidFill>
                <a:latin typeface="Avenir Next LT Pro"/>
                <a:cs typeface="Times New Roman"/>
              </a:rPr>
              <a:t>Potential problems:</a:t>
            </a:r>
            <a:endParaRPr lang="en-US" b="1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Identify non-linearity in the data</a:t>
            </a:r>
            <a:endParaRPr lang="en-US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Collinearity</a:t>
            </a:r>
            <a:endParaRPr lang="en-US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ea typeface="+mn-lt"/>
                <a:cs typeface="Times New Roman"/>
              </a:rPr>
              <a:t>Error terms</a:t>
            </a:r>
            <a:endParaRPr lang="en-US">
              <a:solidFill>
                <a:srgbClr val="FFFFFF"/>
              </a:solidFill>
              <a:ea typeface="+mn-lt"/>
              <a:cs typeface="Times New Roman"/>
            </a:endParaRPr>
          </a:p>
          <a:p>
            <a:pPr lvl="2">
              <a:buClr>
                <a:srgbClr val="9634DC"/>
              </a:buClr>
            </a:pPr>
            <a:r>
              <a:rPr lang="en-US" sz="2200" dirty="0">
                <a:ea typeface="+mn-lt"/>
                <a:cs typeface="+mn-lt"/>
              </a:rPr>
              <a:t>One assumption in linear regression is </a:t>
            </a:r>
            <a:r>
              <a:rPr lang="en-US" sz="2200" dirty="0">
                <a:solidFill>
                  <a:srgbClr val="00B0F0"/>
                </a:solidFill>
                <a:ea typeface="+mn-lt"/>
                <a:cs typeface="+mn-lt"/>
              </a:rPr>
              <a:t>the independence of error terms</a:t>
            </a:r>
            <a:r>
              <a:rPr lang="en-US" sz="2200" dirty="0">
                <a:ea typeface="+mn-lt"/>
                <a:cs typeface="+mn-lt"/>
              </a:rPr>
              <a:t>, i.e., model making a mistake on sample unit </a:t>
            </a:r>
            <a:r>
              <a:rPr lang="en-US" sz="1700" dirty="0" err="1">
                <a:ea typeface="+mn-lt"/>
                <a:cs typeface="+mn-lt"/>
              </a:rPr>
              <a:t>i</a:t>
            </a:r>
            <a:r>
              <a:rPr lang="en-US" sz="2200" dirty="0">
                <a:ea typeface="+mn-lt"/>
                <a:cs typeface="+mn-lt"/>
              </a:rPr>
              <a:t> does not mean this model will likely make the same mistake on unit </a:t>
            </a:r>
            <a:r>
              <a:rPr lang="en-US" sz="1700" dirty="0">
                <a:ea typeface="+mn-lt"/>
                <a:cs typeface="+mn-lt"/>
              </a:rPr>
              <a:t>i+1.</a:t>
            </a:r>
            <a:endParaRPr lang="en-US" sz="1700" dirty="0">
              <a:latin typeface="Avenir Next LT Pro"/>
              <a:cs typeface="Times New Roman"/>
            </a:endParaRPr>
          </a:p>
          <a:p>
            <a:pPr lvl="2">
              <a:buClr>
                <a:srgbClr val="9634DC"/>
              </a:buClr>
              <a:buFont typeface="Wingdings" panose="020B0604020202020204" pitchFamily="34" charset="0"/>
              <a:buChar char="§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marL="0" indent="0">
              <a:buClr>
                <a:srgbClr val="9634DC"/>
              </a:buClr>
              <a:buNone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4598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Observe two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4672A-6065-7A01-5939-D9D5846E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0" y="2821330"/>
            <a:ext cx="11228716" cy="20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86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Observe two datasets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ea typeface="+mn-lt"/>
                <a:cs typeface="+mn-lt"/>
              </a:rPr>
              <a:t>The left one: different characteristics of the sample unit recorded at a given point in time. (</a:t>
            </a:r>
            <a:r>
              <a:rPr lang="en-US" sz="1800" dirty="0">
                <a:solidFill>
                  <a:srgbClr val="00B0F0"/>
                </a:solidFill>
                <a:ea typeface="+mn-lt"/>
                <a:cs typeface="+mn-lt"/>
              </a:rPr>
              <a:t>cross-sectional dataset</a:t>
            </a:r>
            <a:r>
              <a:rPr lang="en-US" sz="1800" dirty="0">
                <a:ea typeface="+mn-lt"/>
                <a:cs typeface="+mn-lt"/>
              </a:rPr>
              <a:t>)</a:t>
            </a:r>
            <a:endParaRPr lang="en-US" dirty="0"/>
          </a:p>
          <a:p>
            <a:r>
              <a:rPr lang="en-US" sz="1800" dirty="0">
                <a:ea typeface="+mn-lt"/>
                <a:cs typeface="+mn-lt"/>
              </a:rPr>
              <a:t>The right one: One characteristic (stock price) recorded at different points in time. 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4672A-6065-7A01-5939-D9D5846E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0" y="2821330"/>
            <a:ext cx="11228716" cy="20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74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In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data analysis, a time series refers to 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a sequence of data points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measured or recorded at 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successive points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in time, typically at 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uniform intervals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A time series dataset is a dataset with 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N sample units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with 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only ONE variable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but this variable is recorded on 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T different time stamps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Time series data can be collected across various domains, such as </a:t>
            </a:r>
            <a:r>
              <a:rPr lang="en-US" dirty="0">
                <a:ea typeface="+mn-lt"/>
                <a:cs typeface="+mn-lt"/>
              </a:rPr>
              <a:t>finance, economics, weather forecasting, and signal processing.</a:t>
            </a:r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88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Definition</a:t>
            </a:r>
          </a:p>
          <a:p>
            <a:r>
              <a:rPr lang="en-US" b="1" dirty="0"/>
              <a:t>Time series in Linear Regression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 err="1"/>
              <a:t>Eg</a:t>
            </a:r>
            <a:r>
              <a:rPr lang="en-US" dirty="0"/>
              <a:t>: we want to predict housing price using seasons</a:t>
            </a:r>
          </a:p>
          <a:p>
            <a:pPr marL="457200" lvl="1" indent="0">
              <a:buNone/>
            </a:pPr>
            <a:r>
              <a:rPr lang="en-US" i="1" dirty="0">
                <a:ea typeface="+mn-lt"/>
                <a:cs typeface="+mn-lt"/>
              </a:rPr>
              <a:t> price= β_2∗spring + β_3∗summer + β_4∗fall + β_5∗winter +  ∈</a:t>
            </a:r>
            <a:endParaRPr lang="en-US" i="1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B0F0"/>
                </a:solidFill>
              </a:rPr>
              <a:t>Seasonality </a:t>
            </a:r>
            <a:r>
              <a:rPr lang="en-US" dirty="0"/>
              <a:t>in time series analysis refers to </a:t>
            </a:r>
            <a:r>
              <a:rPr lang="en-US" dirty="0">
                <a:solidFill>
                  <a:srgbClr val="00B0F0"/>
                </a:solidFill>
              </a:rPr>
              <a:t>any short-term repeating pattern</a:t>
            </a:r>
            <a:r>
              <a:rPr lang="en-US" dirty="0"/>
              <a:t>, i.e., it could be yearly/daily/monthly, and they would all be called “seasonally”.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076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Definition</a:t>
            </a:r>
          </a:p>
          <a:p>
            <a:r>
              <a:rPr lang="en-US" dirty="0"/>
              <a:t>Time series in Linear Regression</a:t>
            </a:r>
          </a:p>
          <a:p>
            <a:r>
              <a:rPr lang="en-US" b="1" dirty="0"/>
              <a:t>Workflow in Time Series data</a:t>
            </a:r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31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5814204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Definition</a:t>
            </a:r>
          </a:p>
          <a:p>
            <a:r>
              <a:rPr lang="en-US" dirty="0"/>
              <a:t>Time series in Linear Regression</a:t>
            </a:r>
          </a:p>
          <a:p>
            <a:r>
              <a:rPr lang="en-US" b="1" dirty="0"/>
              <a:t>Workflow in Time Series data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1: Plot out data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Determine the following: trend, seasonality, outliers, long-run cycle, whether variance is constant, any abrupt changes.</a:t>
            </a:r>
            <a:br>
              <a:rPr lang="en-US" dirty="0"/>
            </a:br>
            <a:endParaRPr lang="en-US"/>
          </a:p>
        </p:txBody>
      </p:sp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DC76429-ADED-23A3-B557-6A0F1BB14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816" y="3808832"/>
            <a:ext cx="5093538" cy="20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8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328694" cy="41957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Definition</a:t>
            </a:r>
          </a:p>
          <a:p>
            <a:r>
              <a:rPr lang="en-US" dirty="0"/>
              <a:t>Time series in Linear Regression</a:t>
            </a:r>
          </a:p>
          <a:p>
            <a:r>
              <a:rPr lang="en-US" b="1" dirty="0"/>
              <a:t>Workflow in Time Series data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1: Plot out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2: Determine if a time series is </a:t>
            </a:r>
            <a:r>
              <a:rPr lang="en-US" dirty="0">
                <a:solidFill>
                  <a:srgbClr val="00B0F0"/>
                </a:solidFill>
              </a:rPr>
              <a:t>stationary </a:t>
            </a:r>
            <a:r>
              <a:rPr lang="en-US" dirty="0"/>
              <a:t>or not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A stationary time series is a time series with no predictable pattern in the long-term.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If a process is non-stationary/has a predictable trend, we need to </a:t>
            </a:r>
            <a:r>
              <a:rPr lang="en-US" dirty="0">
                <a:solidFill>
                  <a:srgbClr val="00B0F0"/>
                </a:solidFill>
              </a:rPr>
              <a:t>convert it to a stationary process</a:t>
            </a:r>
            <a:r>
              <a:rPr lang="en-US" dirty="0"/>
              <a:t> first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6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29BE-9366-1F38-B16B-F6F87196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C7A6-D75D-63F1-FE76-D0026711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There are always 2 types of tasks in supervised ML: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>
                <a:solidFill>
                  <a:srgbClr val="FFFFFF"/>
                </a:solidFill>
                <a:latin typeface="Avenir Next LT Pro"/>
                <a:cs typeface="Times New Roman"/>
              </a:rPr>
              <a:t>Prediction</a:t>
            </a: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: to predict the response y for out-of-sample units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>
                <a:solidFill>
                  <a:srgbClr val="FFFFFF"/>
                </a:solidFill>
                <a:latin typeface="Avenir Next LT Pro"/>
                <a:cs typeface="Times New Roman"/>
              </a:rPr>
              <a:t>Interpretation</a:t>
            </a: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: to explain the relationship between response y and predictors X using the sample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Times New Roman"/>
              </a:rPr>
              <a:t>We measure the </a:t>
            </a:r>
            <a:r>
              <a:rPr lang="en-US" dirty="0">
                <a:solidFill>
                  <a:srgbClr val="00B0F0"/>
                </a:solidFill>
                <a:cs typeface="Times New Roman"/>
              </a:rPr>
              <a:t>quality of a model </a:t>
            </a:r>
            <a:r>
              <a:rPr lang="en-US" dirty="0">
                <a:cs typeface="Times New Roman"/>
              </a:rPr>
              <a:t>with these two tasks in mind</a:t>
            </a:r>
            <a:endParaRPr lang="en-US" b="1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2423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328694" cy="419576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Definition</a:t>
            </a:r>
          </a:p>
          <a:p>
            <a:r>
              <a:rPr lang="en-US" dirty="0"/>
              <a:t>Time series in Linear Regression</a:t>
            </a:r>
          </a:p>
          <a:p>
            <a:r>
              <a:rPr lang="en-US" b="1" dirty="0"/>
              <a:t>Workflow in Time Series data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1: Plot out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2: Determine if a time series is </a:t>
            </a:r>
            <a:r>
              <a:rPr lang="en-US" dirty="0">
                <a:solidFill>
                  <a:srgbClr val="00B0F0"/>
                </a:solidFill>
              </a:rPr>
              <a:t>stationary </a:t>
            </a:r>
            <a:r>
              <a:rPr lang="en-US" dirty="0"/>
              <a:t>or not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A stationary time series is a time series with no predictable pattern in the long-term.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If a process is non-stationary/has a predictable trend, we need to </a:t>
            </a:r>
            <a:r>
              <a:rPr lang="en-US" dirty="0">
                <a:solidFill>
                  <a:srgbClr val="00B0F0"/>
                </a:solidFill>
              </a:rPr>
              <a:t>convert it to a stationary process</a:t>
            </a:r>
            <a:r>
              <a:rPr lang="en-US" dirty="0"/>
              <a:t> first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rgbClr val="00B0F0"/>
                </a:solidFill>
              </a:rPr>
              <a:t>Differencing </a:t>
            </a:r>
            <a:r>
              <a:rPr lang="en-US" dirty="0"/>
              <a:t>is often used to make a process stationary, should </a:t>
            </a:r>
          </a:p>
          <a:p>
            <a:pPr marL="914400" lvl="2" indent="0">
              <a:buNone/>
            </a:pPr>
            <a:r>
              <a:rPr lang="en-US" dirty="0"/>
              <a:t>never need to do more than twice (second-order differencing)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8DFD6-038D-9174-F7DF-E090468A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875" y="5112499"/>
            <a:ext cx="1956399" cy="6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51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328694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Definition</a:t>
            </a:r>
          </a:p>
          <a:p>
            <a:r>
              <a:rPr lang="en-US" dirty="0"/>
              <a:t>Time series in Linear Regression</a:t>
            </a:r>
          </a:p>
          <a:p>
            <a:r>
              <a:rPr lang="en-US" b="1" dirty="0"/>
              <a:t>Workflow in Time Series data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1: Plot out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2: Determine if a time series is </a:t>
            </a:r>
            <a:r>
              <a:rPr lang="en-US" dirty="0">
                <a:solidFill>
                  <a:srgbClr val="00B0F0"/>
                </a:solidFill>
              </a:rPr>
              <a:t>stationary </a:t>
            </a:r>
            <a:r>
              <a:rPr lang="en-US" dirty="0"/>
              <a:t>or not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3: Build the model using the stationary time series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15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465328" cy="446903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Definition</a:t>
            </a:r>
          </a:p>
          <a:p>
            <a:r>
              <a:rPr lang="en-US" dirty="0"/>
              <a:t>Time series in Linear Regression</a:t>
            </a:r>
          </a:p>
          <a:p>
            <a:r>
              <a:rPr lang="en-US" b="1" dirty="0"/>
              <a:t>Workflow in Time Series data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1: Plot out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2: Determine if a time series is </a:t>
            </a:r>
            <a:r>
              <a:rPr lang="en-US" dirty="0">
                <a:solidFill>
                  <a:srgbClr val="00B0F0"/>
                </a:solidFill>
              </a:rPr>
              <a:t>stationary </a:t>
            </a:r>
            <a:r>
              <a:rPr lang="en-US" dirty="0"/>
              <a:t>or not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3: Build the model using the stationary time series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We use 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autocorrelation function</a:t>
            </a:r>
            <a:r>
              <a:rPr lang="en-US" dirty="0">
                <a:solidFill>
                  <a:srgbClr val="00B0F0"/>
                </a:solidFill>
              </a:rPr>
              <a:t> (ACF)</a:t>
            </a:r>
            <a:r>
              <a:rPr lang="en-US" dirty="0"/>
              <a:t> plot to identify the number of lags for a </a:t>
            </a:r>
            <a:r>
              <a:rPr lang="en-US" dirty="0">
                <a:solidFill>
                  <a:srgbClr val="00B0F0"/>
                </a:solidFill>
              </a:rPr>
              <a:t>Moving Average (MA) </a:t>
            </a:r>
            <a:r>
              <a:rPr lang="en-US" dirty="0"/>
              <a:t>model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900" dirty="0">
                <a:ea typeface="+mn-lt"/>
                <a:cs typeface="+mn-lt"/>
              </a:rPr>
              <a:t>We use </a:t>
            </a:r>
            <a:r>
              <a:rPr lang="en-US" sz="1900" dirty="0">
                <a:solidFill>
                  <a:srgbClr val="00B0F0"/>
                </a:solidFill>
                <a:ea typeface="+mn-lt"/>
                <a:cs typeface="+mn-lt"/>
              </a:rPr>
              <a:t>partial </a:t>
            </a:r>
            <a:r>
              <a:rPr lang="en-US" sz="2100" dirty="0">
                <a:solidFill>
                  <a:srgbClr val="00B0F0"/>
                </a:solidFill>
                <a:ea typeface="+mn-lt"/>
                <a:cs typeface="+mn-lt"/>
              </a:rPr>
              <a:t>autocorrelation function (</a:t>
            </a:r>
            <a:r>
              <a:rPr lang="en-US" sz="1900" dirty="0">
                <a:solidFill>
                  <a:srgbClr val="00B0F0"/>
                </a:solidFill>
                <a:ea typeface="+mn-lt"/>
                <a:cs typeface="+mn-lt"/>
              </a:rPr>
              <a:t>PACF)</a:t>
            </a:r>
            <a:r>
              <a:rPr lang="en-US" sz="1900" dirty="0">
                <a:ea typeface="+mn-lt"/>
                <a:cs typeface="+mn-lt"/>
              </a:rPr>
              <a:t> plot to identify the number of lags for </a:t>
            </a:r>
            <a:r>
              <a:rPr lang="en-US" sz="1900" dirty="0">
                <a:solidFill>
                  <a:srgbClr val="00B0F0"/>
                </a:solidFill>
                <a:ea typeface="+mn-lt"/>
                <a:cs typeface="+mn-lt"/>
              </a:rPr>
              <a:t>an Auto Regressive (AR) </a:t>
            </a:r>
            <a:r>
              <a:rPr lang="en-US" sz="1900" dirty="0">
                <a:ea typeface="+mn-lt"/>
                <a:cs typeface="+mn-lt"/>
              </a:rPr>
              <a:t>model</a:t>
            </a:r>
            <a:endParaRPr lang="en-US" dirty="0">
              <a:ea typeface="+mn-lt"/>
              <a:cs typeface="+mn-lt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rgbClr val="00B0F0"/>
                </a:solidFill>
              </a:rPr>
              <a:t>Lags</a:t>
            </a:r>
            <a:r>
              <a:rPr lang="en-US" dirty="0"/>
              <a:t>: refer to the values of a time series variable at previous time points. Specifically, a lag of </a:t>
            </a:r>
            <a:r>
              <a:rPr lang="en-US" i="1" dirty="0"/>
              <a:t>k </a:t>
            </a:r>
            <a:r>
              <a:rPr lang="en-US" dirty="0"/>
              <a:t>indicates that the value of the variable at time </a:t>
            </a:r>
            <a:r>
              <a:rPr lang="en-US" i="1" dirty="0"/>
              <a:t>t </a:t>
            </a:r>
            <a:r>
              <a:rPr lang="en-US" dirty="0"/>
              <a:t>is compared with the value of the variable at time </a:t>
            </a:r>
            <a:r>
              <a:rPr lang="en-US" i="1" dirty="0"/>
              <a:t>t−k</a:t>
            </a:r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99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465328" cy="44690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0BE56D-55E3-4CAF-A108-C5A13CD2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89" y="2442064"/>
            <a:ext cx="5559971" cy="2504642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DBF2F06-41F0-DA68-E147-137780EEF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43" y="2440174"/>
            <a:ext cx="5549459" cy="25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vs. MA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328694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br>
              <a:rPr lang="en-US" dirty="0"/>
            </a:b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E73564-C90E-74DC-BFA5-97FF7266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93" y="1719448"/>
            <a:ext cx="10337320" cy="446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2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ACF vs. PACF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328694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br>
              <a:rPr lang="en-US" dirty="0"/>
            </a:br>
            <a:endParaRPr lang="en-US"/>
          </a:p>
        </p:txBody>
      </p:sp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0E29091-86F7-5E59-3E28-84DDCDAE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479" y="1611703"/>
            <a:ext cx="4566250" cy="3174521"/>
          </a:xfrm>
          <a:prstGeom prst="rect">
            <a:avLst/>
          </a:prstGeom>
        </p:spPr>
      </p:pic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B082416-DCC4-3BB7-14F6-2C7B37FD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66" y="1657709"/>
            <a:ext cx="5039263" cy="312563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F197DA-1807-8009-D654-229B40FCDBE2}"/>
              </a:ext>
            </a:extLst>
          </p:cNvPr>
          <p:cNvSpPr txBox="1">
            <a:spLocks/>
          </p:cNvSpPr>
          <p:nvPr/>
        </p:nvSpPr>
        <p:spPr>
          <a:xfrm>
            <a:off x="976223" y="5207359"/>
            <a:ext cx="10328694" cy="10902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dirty="0"/>
              <a:t>We read the two plots </a:t>
            </a:r>
            <a:r>
              <a:rPr lang="en-US" dirty="0">
                <a:solidFill>
                  <a:srgbClr val="00B0F0"/>
                </a:solidFill>
              </a:rPr>
              <a:t>the same way</a:t>
            </a:r>
            <a:endParaRPr lang="en-US" dirty="0">
              <a:solidFill>
                <a:srgbClr val="FFFFFF"/>
              </a:solidFill>
            </a:endParaRPr>
          </a:p>
          <a:p>
            <a:pPr marL="457200" indent="-457200"/>
            <a:r>
              <a:rPr lang="en-US" dirty="0"/>
              <a:t>The red/dotted lines stand for </a:t>
            </a:r>
            <a:r>
              <a:rPr lang="en-US" dirty="0">
                <a:solidFill>
                  <a:srgbClr val="00B0F0"/>
                </a:solidFill>
              </a:rPr>
              <a:t>statistically significant</a:t>
            </a:r>
            <a:r>
              <a:rPr lang="en-US" dirty="0"/>
              <a:t>. In other words, lag k is strongly correlated if it went outside of the line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41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09EB-3C31-AFC6-E37C-C531641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2D344-8DF8-9773-3892-12BE3FFA9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328694" cy="41957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Definition</a:t>
            </a:r>
          </a:p>
          <a:p>
            <a:r>
              <a:rPr lang="en-US" dirty="0"/>
              <a:t>Time series in Linear Regression</a:t>
            </a:r>
          </a:p>
          <a:p>
            <a:r>
              <a:rPr lang="en-US" b="1" dirty="0"/>
              <a:t>Workflow in Time Series data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1: Plot out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2: Determine if a time series is </a:t>
            </a:r>
            <a:r>
              <a:rPr lang="en-US" dirty="0">
                <a:solidFill>
                  <a:srgbClr val="00B0F0"/>
                </a:solidFill>
              </a:rPr>
              <a:t>stationary </a:t>
            </a:r>
            <a:r>
              <a:rPr lang="en-US" dirty="0"/>
              <a:t>or not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Step 3: Build the model using the stationary time series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Step 4: Make prediction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Step 5: Report error metrics</a:t>
            </a:r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72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6A6FC-8F0B-43B7-0E9F-6864E6D69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en-US" sz="3100"/>
              <a:t>Linear 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B200A8-B1CA-D5E6-1E62-E855E1B02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1435726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5224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A5E7-AB29-236A-8232-674D2CE3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9B4E-1B68-F499-329B-857F1FF0A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/>
              <a:t>Logistic Classification- Classifies into a binary variable</a:t>
            </a:r>
          </a:p>
          <a:p>
            <a:r>
              <a:rPr lang="en-US"/>
              <a:t>Ex. Is this email spam or not? Is this patient diagnosed with cancer or not</a:t>
            </a:r>
          </a:p>
          <a:p>
            <a:r>
              <a:rPr lang="en-US"/>
              <a:t>We cannot always answer these questions with certainty, but we can say "we are ____ percent sure"</a:t>
            </a:r>
          </a:p>
          <a:p>
            <a:r>
              <a:rPr lang="en-US"/>
              <a:t>Use a lot of probability to determine the classification </a:t>
            </a:r>
          </a:p>
          <a:p>
            <a:r>
              <a:rPr lang="en-US"/>
              <a:t>The predictors are not used to predict the binary value of the response variable but rather to predict the probability of the event occurring </a:t>
            </a:r>
          </a:p>
          <a:p>
            <a:r>
              <a:rPr lang="en-US"/>
              <a:t>Use a threshold to determine if the event will occur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Ex.  if over .7, it will occur</a:t>
            </a:r>
          </a:p>
        </p:txBody>
      </p:sp>
    </p:spTree>
    <p:extLst>
      <p:ext uri="{BB962C8B-B14F-4D97-AF65-F5344CB8AC3E}">
        <p14:creationId xmlns:p14="http://schemas.microsoft.com/office/powerpoint/2010/main" val="2357099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F27D-10EF-F398-DDBB-4F63123B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Discriminant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EAAF-B88D-70E0-7789-C4F7B93A5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Used to solve multi class classification problems</a:t>
            </a:r>
          </a:p>
          <a:p>
            <a:r>
              <a:rPr lang="en-US"/>
              <a:t>Identifies patterns to distinguish between different patterns</a:t>
            </a:r>
          </a:p>
          <a:p>
            <a:r>
              <a:rPr lang="en-US"/>
              <a:t>It can handle multicollinearity in the data</a:t>
            </a:r>
          </a:p>
          <a:p>
            <a:r>
              <a:rPr lang="en-US"/>
              <a:t>Attempts to maximize the distance between the means between the groups and minimize the variance within each class</a:t>
            </a:r>
          </a:p>
        </p:txBody>
      </p:sp>
    </p:spTree>
    <p:extLst>
      <p:ext uri="{BB962C8B-B14F-4D97-AF65-F5344CB8AC3E}">
        <p14:creationId xmlns:p14="http://schemas.microsoft.com/office/powerpoint/2010/main" val="104732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29BE-9366-1F38-B16B-F6F87196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C7A6-D75D-63F1-FE76-D0026711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Generally, a supervised learning model assumes that there is the following relationship between the predictors X and the response y:</a:t>
            </a:r>
            <a:r>
              <a:rPr lang="en-US" dirty="0">
                <a:solidFill>
                  <a:srgbClr val="FFFFFF"/>
                </a:solidFill>
                <a:ea typeface="+mn-lt"/>
                <a:cs typeface="Times New Roman"/>
              </a:rPr>
              <a:t>                 </a:t>
            </a:r>
            <a:r>
              <a:rPr lang="en-US" dirty="0">
                <a:solidFill>
                  <a:srgbClr val="00B0F0"/>
                </a:solidFill>
                <a:ea typeface="+mn-lt"/>
                <a:cs typeface="+mn-lt"/>
              </a:rPr>
              <a:t>y=f(X)+ ∈</a:t>
            </a:r>
            <a:endParaRPr lang="en-US" dirty="0">
              <a:solidFill>
                <a:srgbClr val="FFFFFF"/>
              </a:solidFill>
              <a:ea typeface="+mn-lt"/>
              <a:cs typeface="Times New Roman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Times New Roman"/>
              </a:rPr>
              <a:t>In which:</a:t>
            </a:r>
          </a:p>
          <a:p>
            <a:pPr lvl="1">
              <a:buClr>
                <a:srgbClr val="9634DC"/>
              </a:buCl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only one response variable </a:t>
            </a:r>
            <a:r>
              <a:rPr lang="en-US" dirty="0">
                <a:solidFill>
                  <a:srgbClr val="FFFFFF"/>
                </a:solidFill>
                <a:ea typeface="+mn-lt"/>
                <a:cs typeface="Times New Roman"/>
              </a:rPr>
              <a:t>y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one or multiple predictors 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f(X) stands for some function of 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ea typeface="+mn-lt"/>
                <a:cs typeface="Times New Roman"/>
              </a:rPr>
              <a:t>∈</a:t>
            </a: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 (epsilon) is the error term, standing for the part of the response that cannot be explained by X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9013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5D13B-795A-8786-5D73-EA38C697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Quality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C2DBB-0480-1480-1D97-20203C8A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/>
              <a:t>Using confusion Matrix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Accuracy- correct predictions/all predictions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Precision- True Positives/all Positives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Recall- True Positives/ True Positives and False Negatives</a:t>
            </a:r>
          </a:p>
          <a:p>
            <a:pPr>
              <a:buFont typeface="Calibri" panose="020B0604020202020204" pitchFamily="34" charset="0"/>
              <a:buChar char="-"/>
            </a:pPr>
            <a:endParaRPr lang="en-US"/>
          </a:p>
          <a:p>
            <a:pPr>
              <a:buFont typeface="Calibri" panose="020B0604020202020204" pitchFamily="34" charset="0"/>
              <a:buChar char="-"/>
            </a:pPr>
            <a:r>
              <a:rPr lang="en-US"/>
              <a:t>Cant use for imbalanced classes</a:t>
            </a:r>
          </a:p>
          <a:p>
            <a:pPr>
              <a:buFont typeface="Calibri" panose="020B0604020202020204" pitchFamily="34" charset="0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6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47910-74FC-332F-D84B-1EF329CEF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en-US"/>
              <a:t>Sampling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B1172D-9FBA-15F9-9BF2-DF8FA1EC5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601832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0786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A8BD-A0D5-FB62-DE9C-BFB4E834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8C597-8418-01C1-A28E-0FF7F53EA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Leave One Out Cross Validation-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for each data point in the dataset, the model is trained on all data points except that one data point, and then tested on the one left out.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FFFFFF"/>
                </a:solidFill>
              </a:rPr>
              <a:t>Gets rid of the randomness in the train-validation set of your data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Better for smaller data sets</a:t>
            </a:r>
          </a:p>
          <a:p>
            <a:r>
              <a:rPr lang="en-US"/>
              <a:t>K-Fold Validation- split your data into n folds then use one fold for validation and n-1 for training. Repeat this so each fold is used as validation once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Better for larger datasets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5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65CE8-AE14-8ABA-08C7-66F1AE49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en-US"/>
              <a:t>Bootstrapping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FA9808-9EE4-F41B-5304-F96A3921E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297404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4251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6E4C1-1E66-82EB-72C9-F74BCA02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/>
              <a:t>Imbalanced 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1FB70D-E74E-35EF-B632-0166203F87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4879107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1826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FBA71-BE2C-F156-F0BF-21C12FE8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en-US"/>
              <a:t>Variable Selection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82E811-3DBD-050D-2E2A-BE9393389C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658865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5648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39FD-080E-8D58-9BA9-CD40B61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Naïve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10F6-6808-D7DB-A0CC-751A142C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The naïve approach is to build multiple models, using different numbers of predictors, and see which one works the best</a:t>
            </a:r>
          </a:p>
          <a:p>
            <a:r>
              <a:rPr lang="en-US">
                <a:solidFill>
                  <a:srgbClr val="FFFFFF"/>
                </a:solidFill>
              </a:rPr>
              <a:t>Best in this case could be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smaller Mean Absolute Error for linear regression, could be better accuracy for classification models, could be having a specific number of significant predictors for generalized linear models. </a:t>
            </a: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Forward Selection- start with a model with no predictors, run a simple linear regression and take the variable with the lowest residual sum of squares, continue this until you have the number of predictors you want</a:t>
            </a: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Backward Selection- start with all of the predictors in the model, run a linear regression and take out the variable with the highest p-value, continue until you have the number of predictors you want</a:t>
            </a:r>
          </a:p>
        </p:txBody>
      </p:sp>
    </p:spTree>
    <p:extLst>
      <p:ext uri="{BB962C8B-B14F-4D97-AF65-F5344CB8AC3E}">
        <p14:creationId xmlns:p14="http://schemas.microsoft.com/office/powerpoint/2010/main" val="3493100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B4B5B-91D5-9BD3-7C8C-CC1A3929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Complex Approach- Shrinkage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1467C-84C6-D687-166D-D7469D94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647901" cy="25856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>
                <a:solidFill>
                  <a:schemeClr val="tx2"/>
                </a:solidFill>
              </a:rPr>
              <a:t>Ridge- </a:t>
            </a:r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Ridge Regression adds a penalty term to the traditional linear regression objective function, which is the sum of squared residuals. This penalty term is the squared sum of the coefficients multiplied by a regularization parameter (alpha).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By penalizing large coefficients, Ridge Regression reduces the variance of the model and can help prevent overfitting.</a:t>
            </a:r>
            <a:endParaRPr lang="en-US" sz="140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chemeClr val="tx2"/>
                </a:solidFill>
              </a:rPr>
              <a:t>Can </a:t>
            </a:r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shrink the coefficients towards zero but does not set them exactly to zero so it cannot perform feature selection</a:t>
            </a:r>
            <a:endParaRPr lang="en-US" sz="140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EB94B-D64F-9561-A836-B4243BC82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806" y="1827193"/>
            <a:ext cx="4817466" cy="32036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36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9E88E-98A1-67D4-6419-75854CAD7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Complex Approach- Shrinkage Methods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3CC6B-B988-9DC6-7C4F-4F5E8A571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5362"/>
            <a:ext cx="4800600" cy="35528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>
                <a:solidFill>
                  <a:schemeClr val="tx1"/>
                </a:solidFill>
              </a:rPr>
              <a:t>Lasso- </a:t>
            </a: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Lasso Regression adds a penalty term to the linear regression objective function, but it uses the absolute sum of the coefficients instead of the squared sum like Ridge. Lasso Regression has a regularization parameter (alpha) that controls the strength of the penalty.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Lasso Regression tends to shrink the coefficients towards zero and can set some coefficients exactly to zero, can perform feature selection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500">
                <a:solidFill>
                  <a:schemeClr val="tx1"/>
                </a:solidFill>
                <a:ea typeface="+mn-lt"/>
                <a:cs typeface="+mn-lt"/>
              </a:rPr>
              <a:t>Features with coefficients set to zero are essentially removed from the model, making Lasso Regression useful for feature selection and building simpler models.</a:t>
            </a:r>
            <a:endParaRPr lang="en-US" sz="15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86E7F-7FA5-D393-9502-93BF5DA7B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218" y="2745362"/>
            <a:ext cx="5342592" cy="35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8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C856-7FBE-D3E0-150B-35A2EBA5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E277C-4743-EAA4-A90A-D95C58724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Decision Trees and types</a:t>
            </a:r>
          </a:p>
          <a:p>
            <a:r>
              <a:rPr lang="en-US" dirty="0"/>
              <a:t>Random Forests</a:t>
            </a:r>
          </a:p>
          <a:p>
            <a:r>
              <a:rPr lang="en-US" dirty="0" err="1"/>
              <a:t>Sklearn</a:t>
            </a:r>
            <a:r>
              <a:rPr lang="en-US" dirty="0"/>
              <a:t> Library</a:t>
            </a:r>
          </a:p>
        </p:txBody>
      </p:sp>
    </p:spTree>
    <p:extLst>
      <p:ext uri="{BB962C8B-B14F-4D97-AF65-F5344CB8AC3E}">
        <p14:creationId xmlns:p14="http://schemas.microsoft.com/office/powerpoint/2010/main" val="271068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29BE-9366-1F38-B16B-F6F87196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C7A6-D75D-63F1-FE76-D0026711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644996" cy="449768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Generally, a supervised learning model assumes that there is the following relationship between the predictors X and the response y:</a:t>
            </a:r>
            <a:r>
              <a:rPr lang="en-US" dirty="0">
                <a:solidFill>
                  <a:srgbClr val="FFFFFF"/>
                </a:solidFill>
                <a:ea typeface="+mn-lt"/>
                <a:cs typeface="Times New Roman"/>
              </a:rPr>
              <a:t>                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y=f(X)+ ∈</a:t>
            </a:r>
            <a:endParaRPr lang="en-US" dirty="0">
              <a:solidFill>
                <a:srgbClr val="FFFFFF"/>
              </a:solidFill>
              <a:ea typeface="+mn-lt"/>
              <a:cs typeface="Times New Roman"/>
            </a:endParaRPr>
          </a:p>
          <a:p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We need to estimate this function f(X) because: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It is the only way to approximate y whenever we have information on 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Why can we only approximate the response y?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Times New Roman"/>
              </a:rPr>
              <a:t>The goal of statistical learning is to </a:t>
            </a:r>
            <a:r>
              <a:rPr lang="en-US" dirty="0">
                <a:solidFill>
                  <a:srgbClr val="00B0F0"/>
                </a:solidFill>
                <a:cs typeface="Times New Roman"/>
              </a:rPr>
              <a:t>minimize the reducible error</a:t>
            </a:r>
            <a:r>
              <a:rPr lang="en-US" b="1" dirty="0">
                <a:cs typeface="Times New Roman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</p:txBody>
      </p:sp>
      <p:pic>
        <p:nvPicPr>
          <p:cNvPr id="4" name="Picture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9FD8F210-CB96-9A93-8118-CB103EB9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139" y="4590961"/>
            <a:ext cx="4653232" cy="105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24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BB7F-10D3-9342-192B-88B567F7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4B64A-0C77-FFC2-9ED3-60180F827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A4814-C821-B738-926A-D3E2E3F4B7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Root,Terminal</a:t>
            </a:r>
            <a:r>
              <a:rPr lang="en-US"/>
              <a:t>, and Internal Nodes</a:t>
            </a:r>
          </a:p>
          <a:p>
            <a:r>
              <a:rPr lang="en-US"/>
              <a:t>Branches</a:t>
            </a:r>
          </a:p>
          <a:p>
            <a:r>
              <a:rPr lang="en-US"/>
              <a:t>Regression and Classification Trees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3FE0A0-8C55-EDB4-6420-7AA94AA35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 Tree Visualized</a:t>
            </a:r>
          </a:p>
        </p:txBody>
      </p:sp>
      <p:pic>
        <p:nvPicPr>
          <p:cNvPr id="7" name="Content Placeholder 6" descr="A diagram of a survey&#10;&#10;Description automatically generated">
            <a:extLst>
              <a:ext uri="{FF2B5EF4-FFF2-40B4-BE49-F238E27FC236}">
                <a16:creationId xmlns:a16="http://schemas.microsoft.com/office/drawing/2014/main" id="{6552CBA6-081C-3E59-17D5-74C6DB41AA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82569" y="3228180"/>
            <a:ext cx="4362450" cy="2400300"/>
          </a:xfrm>
        </p:spPr>
      </p:pic>
    </p:spTree>
    <p:extLst>
      <p:ext uri="{BB962C8B-B14F-4D97-AF65-F5344CB8AC3E}">
        <p14:creationId xmlns:p14="http://schemas.microsoft.com/office/powerpoint/2010/main" val="477706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E3B3-E014-F03E-782C-37937910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FB20-9833-95CD-D779-F7AFD19AF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Splits the data frame at variables until a final region is established</a:t>
            </a:r>
          </a:p>
          <a:p>
            <a:r>
              <a:rPr lang="en-US"/>
              <a:t>Each split aims to minimize sum of squared residuals</a:t>
            </a:r>
          </a:p>
          <a:p>
            <a:r>
              <a:rPr lang="en-US"/>
              <a:t>The predictor to split on is decided by the smallest sum of squared residuals</a:t>
            </a:r>
          </a:p>
          <a:p>
            <a:r>
              <a:rPr lang="en-US"/>
              <a:t>This continues until the inputted number of observations at the final regions are reached (ex: n=5)</a:t>
            </a:r>
          </a:p>
        </p:txBody>
      </p:sp>
    </p:spTree>
    <p:extLst>
      <p:ext uri="{BB962C8B-B14F-4D97-AF65-F5344CB8AC3E}">
        <p14:creationId xmlns:p14="http://schemas.microsoft.com/office/powerpoint/2010/main" val="3972696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890A-661A-D854-F479-2705E886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FB984-5868-173B-BCB1-C9BA2540B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Similar logic to regression trees but used in classification (binary response variable)</a:t>
            </a:r>
          </a:p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307BE8E-C165-065B-55F3-BBEB84095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69" y="3107532"/>
            <a:ext cx="6126956" cy="280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9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BE8F-E43F-F327-3C4B-23F7C0701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Based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12C16-1CE9-14EA-3E0C-3ADD92ED4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137C5-2061-8D87-2AE1-D88D9AAC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Good </a:t>
            </a:r>
            <a:r>
              <a:rPr lang="en-US">
                <a:ea typeface="+mn-lt"/>
                <a:cs typeface="+mn-lt"/>
              </a:rPr>
              <a:t>Interpretability</a:t>
            </a:r>
            <a:endParaRPr lang="en-US" dirty="0"/>
          </a:p>
          <a:p>
            <a:r>
              <a:rPr lang="en-US" dirty="0"/>
              <a:t>Non-Linear Relationships (ensemble method like RF)</a:t>
            </a:r>
          </a:p>
          <a:p>
            <a:r>
              <a:rPr lang="en-US" dirty="0"/>
              <a:t>Identifies feature importance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713639-59F2-6493-355C-496FC6B8F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F09FD-5E00-A91C-4BFA-207CD2002CE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Overfitting problem</a:t>
            </a:r>
          </a:p>
          <a:p>
            <a:r>
              <a:rPr lang="en-US" dirty="0"/>
              <a:t>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1108329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CC9E-860B-2B9D-2B65-C289747F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92DA1-F6B9-E499-DB47-2071532D8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46969-B480-0E70-5FFF-E1307D3505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Arial"/>
                <a:cs typeface="Arial"/>
              </a:rPr>
              <a:t>Largely used as a supervised learning classification technique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Calculates a hyperplane that aims to maximize margins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Support vectors are datapoints in the margin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695DD8-FD41-0EE4-38DF-CBEB3FAC6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5CEB92-BE77-6059-D90A-5F9AE1AA3E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27180" y="2734241"/>
            <a:ext cx="3948152" cy="3458615"/>
          </a:xfrm>
        </p:spPr>
      </p:pic>
    </p:spTree>
    <p:extLst>
      <p:ext uri="{BB962C8B-B14F-4D97-AF65-F5344CB8AC3E}">
        <p14:creationId xmlns:p14="http://schemas.microsoft.com/office/powerpoint/2010/main" val="2582857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B3B4-E362-B806-947C-60B317AA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159B3-1082-A354-75D3-4879032D6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DE4EE-E4BA-EC5F-5693-E38F4365A7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Dimensionality/non-linear Problem</a:t>
            </a:r>
          </a:p>
          <a:p>
            <a:r>
              <a:rPr lang="en-US" dirty="0"/>
              <a:t>Kernel Solution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8061A1-A3AC-982C-729A-AD40253E7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E4BA37-CB5A-6228-A98D-1F4DEB3E911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27638A7-FB51-DFB5-92DD-26D31CA2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398" y="2755505"/>
            <a:ext cx="5067299" cy="24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43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0A9A-362F-C4F8-43F5-E1597D17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5312B-C70B-811E-EFA5-C69CE50EC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3F335-0D2C-0461-6137-7B720A598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5586" y="2615772"/>
            <a:ext cx="5157787" cy="3522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in high dimensions (Image recognition)</a:t>
            </a:r>
          </a:p>
          <a:p>
            <a:r>
              <a:rPr lang="en-US" dirty="0"/>
              <a:t>Effective in small sample sizes</a:t>
            </a:r>
          </a:p>
          <a:p>
            <a:r>
              <a:rPr lang="en-US" dirty="0"/>
              <a:t>Good Generalization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9F1AF-9DB7-C5D3-878A-0E6F25836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F2C625-A2F3-F091-E4C6-132427F9B13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 Low Interpretability</a:t>
            </a:r>
          </a:p>
          <a:p>
            <a:r>
              <a:rPr lang="en-US" dirty="0"/>
              <a:t>Hard to tune models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3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29BE-9366-1F38-B16B-F6F87196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C7A6-D75D-63F1-FE76-D0026711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Example: Assuming the response variable is customers’ monthly expenditure, think of a few ways to measure the performance of the following model: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09DF43-2FBB-323D-35D0-3616C5816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46301"/>
              </p:ext>
            </p:extLst>
          </p:nvPr>
        </p:nvGraphicFramePr>
        <p:xfrm>
          <a:off x="2103887" y="3691483"/>
          <a:ext cx="812799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717716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827628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5141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True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expenditure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Model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predicted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expenditure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68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Customer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$100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$60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78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Customer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$120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$200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82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Customer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$40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$50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Customer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$10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$0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89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Customer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$80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$100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448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719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29BE-9366-1F38-B16B-F6F87196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C7A6-D75D-63F1-FE76-D0026711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Avenir Next LT Pro"/>
                <a:cs typeface="Times New Roman"/>
              </a:rPr>
              <a:t>Example</a:t>
            </a:r>
            <a:r>
              <a:rPr lang="en-US">
                <a:solidFill>
                  <a:srgbClr val="FFFFFF"/>
                </a:solidFill>
                <a:latin typeface="Avenir Next LT Pro"/>
                <a:cs typeface="Times New Roman"/>
              </a:rPr>
              <a:t>: Assuming the response variable is customers’ monthly expenditure, think of a few ways to measure the performance of the following model:</a:t>
            </a:r>
            <a:endParaRPr lang="en-US" dirty="0">
              <a:solidFill>
                <a:srgbClr val="FFFFFF"/>
              </a:solidFill>
              <a:latin typeface="Avenir Next LT Pro"/>
              <a:cs typeface="Times New Roman"/>
            </a:endParaRPr>
          </a:p>
          <a:p>
            <a:r>
              <a:rPr lang="en-US">
                <a:cs typeface="Times New Roman"/>
              </a:rPr>
              <a:t>There are a lot of different ways to measure the quality of fit of a model, but they are all about comparing the </a:t>
            </a:r>
            <a:r>
              <a:rPr lang="en-US">
                <a:solidFill>
                  <a:srgbClr val="00B0F0"/>
                </a:solidFill>
                <a:cs typeface="Times New Roman"/>
              </a:rPr>
              <a:t>true response variable y</a:t>
            </a:r>
            <a:r>
              <a:rPr lang="en-US" dirty="0">
                <a:solidFill>
                  <a:srgbClr val="00B0F0"/>
                </a:solidFill>
                <a:cs typeface="Times New Roman"/>
              </a:rPr>
              <a:t> </a:t>
            </a:r>
            <a:r>
              <a:rPr lang="en-US">
                <a:cs typeface="Times New Roman"/>
              </a:rPr>
              <a:t>and the</a:t>
            </a:r>
            <a:r>
              <a:rPr lang="en-US">
                <a:solidFill>
                  <a:srgbClr val="00B0F0"/>
                </a:solidFill>
                <a:cs typeface="Times New Roman"/>
              </a:rPr>
              <a:t> predicted response variable y ̂.</a:t>
            </a:r>
            <a:endParaRPr lang="en-US" dirty="0">
              <a:solidFill>
                <a:srgbClr val="00B0F0"/>
              </a:solidFill>
              <a:cs typeface="Times New Roman"/>
            </a:endParaRPr>
          </a:p>
          <a:p>
            <a:endParaRPr lang="en-US" dirty="0">
              <a:solidFill>
                <a:srgbClr val="00B0F0"/>
              </a:solidFill>
              <a:cs typeface="Times New Roman"/>
            </a:endParaRPr>
          </a:p>
          <a:p>
            <a:endParaRPr lang="en-US" dirty="0">
              <a:solidFill>
                <a:srgbClr val="FFFFFF"/>
              </a:solidFill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3974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29BE-9366-1F38-B16B-F6F87196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2C7A6-D75D-63F1-FE76-D00267117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venir Next LT Pro"/>
                <a:cs typeface="Times New Roman"/>
              </a:rPr>
              <a:t>Example</a:t>
            </a:r>
            <a:r>
              <a:rPr lang="en-US" dirty="0">
                <a:solidFill>
                  <a:srgbClr val="FFFFFF"/>
                </a:solidFill>
                <a:latin typeface="Avenir Next LT Pro"/>
                <a:cs typeface="Times New Roman"/>
              </a:rPr>
              <a:t>: Assuming the response variable is customers’ monthly expenditure, think of a few ways to measure the performance of the following model:</a:t>
            </a:r>
          </a:p>
          <a:p>
            <a:r>
              <a:rPr lang="en-US" dirty="0">
                <a:cs typeface="Times New Roman"/>
              </a:rPr>
              <a:t>There are a lot of different ways to measure the quality of fit of a model, but they are all about comparing the </a:t>
            </a:r>
            <a:r>
              <a:rPr lang="en-US" dirty="0">
                <a:solidFill>
                  <a:srgbClr val="00B0F0"/>
                </a:solidFill>
                <a:cs typeface="Times New Roman"/>
              </a:rPr>
              <a:t>true response variable y </a:t>
            </a:r>
            <a:r>
              <a:rPr lang="en-US" dirty="0">
                <a:cs typeface="Times New Roman"/>
              </a:rPr>
              <a:t>and the</a:t>
            </a:r>
            <a:r>
              <a:rPr lang="en-US" dirty="0">
                <a:solidFill>
                  <a:srgbClr val="00B0F0"/>
                </a:solidFill>
                <a:cs typeface="Times New Roman"/>
              </a:rPr>
              <a:t> predicted response variable y ̂.</a:t>
            </a:r>
          </a:p>
          <a:p>
            <a:r>
              <a:rPr lang="en-US" dirty="0">
                <a:cs typeface="Times New Roman"/>
              </a:rPr>
              <a:t>In regression, this is often measured by </a:t>
            </a:r>
            <a:r>
              <a:rPr lang="en-US" dirty="0">
                <a:solidFill>
                  <a:srgbClr val="00B0F0"/>
                </a:solidFill>
                <a:cs typeface="Times New Roman"/>
              </a:rPr>
              <a:t>Mean Squared Error/Mean Absolute Error (MSE/MAE)</a:t>
            </a:r>
          </a:p>
          <a:p>
            <a:endParaRPr lang="en-US" dirty="0">
              <a:solidFill>
                <a:srgbClr val="00B0F0"/>
              </a:solidFill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  <a:p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592744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B2131"/>
      </a:dk2>
      <a:lt2>
        <a:srgbClr val="F1F3F0"/>
      </a:lt2>
      <a:accent1>
        <a:srgbClr val="9634DC"/>
      </a:accent1>
      <a:accent2>
        <a:srgbClr val="4B31CE"/>
      </a:accent2>
      <a:accent3>
        <a:srgbClr val="345EDC"/>
      </a:accent3>
      <a:accent4>
        <a:srgbClr val="2292CA"/>
      </a:accent4>
      <a:accent5>
        <a:srgbClr val="2DC0B4"/>
      </a:accent5>
      <a:accent6>
        <a:srgbClr val="21C372"/>
      </a:accent6>
      <a:hlink>
        <a:srgbClr val="3698A2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BlockprintVTI</vt:lpstr>
      <vt:lpstr>Data 300 Recap</vt:lpstr>
      <vt:lpstr>Data 300</vt:lpstr>
      <vt:lpstr>Refreshing on definitions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Bias-Variance Tradeoff</vt:lpstr>
      <vt:lpstr>Bias-Variance Tradeoff</vt:lpstr>
      <vt:lpstr>Bias-Variance Tradeoff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Time Series</vt:lpstr>
      <vt:lpstr>Time Series</vt:lpstr>
      <vt:lpstr>Time Series</vt:lpstr>
      <vt:lpstr>Time Series</vt:lpstr>
      <vt:lpstr>Time Series</vt:lpstr>
      <vt:lpstr>Time Series</vt:lpstr>
      <vt:lpstr>Time Series</vt:lpstr>
      <vt:lpstr>Time Series</vt:lpstr>
      <vt:lpstr>Time Series</vt:lpstr>
      <vt:lpstr>Time Series</vt:lpstr>
      <vt:lpstr>Time Series</vt:lpstr>
      <vt:lpstr>AR vs. MA models</vt:lpstr>
      <vt:lpstr>ACF vs. PACF plots</vt:lpstr>
      <vt:lpstr>Time Series</vt:lpstr>
      <vt:lpstr>Linear Classification</vt:lpstr>
      <vt:lpstr>Logistic Regression</vt:lpstr>
      <vt:lpstr>Linear Discriminant Analysis</vt:lpstr>
      <vt:lpstr>Common Quality Checking</vt:lpstr>
      <vt:lpstr>Sampling</vt:lpstr>
      <vt:lpstr>Cross Validation</vt:lpstr>
      <vt:lpstr>Bootstrapping</vt:lpstr>
      <vt:lpstr>Imbalanced Classification</vt:lpstr>
      <vt:lpstr>Variable Selection</vt:lpstr>
      <vt:lpstr>Naïve Approach</vt:lpstr>
      <vt:lpstr>Complex Approach- Shrinkage Methods</vt:lpstr>
      <vt:lpstr>Complex Approach- Shrinkage Methods</vt:lpstr>
      <vt:lpstr>Tree Based Methods</vt:lpstr>
      <vt:lpstr>Decision Trees</vt:lpstr>
      <vt:lpstr>Regression Trees</vt:lpstr>
      <vt:lpstr>Classification Trees</vt:lpstr>
      <vt:lpstr>Tree Based Methods</vt:lpstr>
      <vt:lpstr>Support Vector Machines</vt:lpstr>
      <vt:lpstr>Support Vector Machines</vt:lpstr>
      <vt:lpstr>Support Vector Machines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1293</cp:revision>
  <dcterms:created xsi:type="dcterms:W3CDTF">2024-03-04T18:17:05Z</dcterms:created>
  <dcterms:modified xsi:type="dcterms:W3CDTF">2024-03-05T18:30:19Z</dcterms:modified>
</cp:coreProperties>
</file>